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61" r:id="rId2"/>
  </p:sldMasterIdLst>
  <p:notesMasterIdLst>
    <p:notesMasterId r:id="rId36"/>
  </p:notesMasterIdLst>
  <p:sldIdLst>
    <p:sldId id="256" r:id="rId3"/>
    <p:sldId id="300" r:id="rId4"/>
    <p:sldId id="340" r:id="rId5"/>
    <p:sldId id="342" r:id="rId6"/>
    <p:sldId id="272" r:id="rId7"/>
    <p:sldId id="375" r:id="rId8"/>
    <p:sldId id="376" r:id="rId9"/>
    <p:sldId id="379" r:id="rId10"/>
    <p:sldId id="380" r:id="rId11"/>
    <p:sldId id="377" r:id="rId12"/>
    <p:sldId id="378" r:id="rId13"/>
    <p:sldId id="328" r:id="rId14"/>
    <p:sldId id="257" r:id="rId15"/>
    <p:sldId id="315" r:id="rId16"/>
    <p:sldId id="329" r:id="rId17"/>
    <p:sldId id="350" r:id="rId18"/>
    <p:sldId id="351" r:id="rId19"/>
    <p:sldId id="333" r:id="rId20"/>
    <p:sldId id="337" r:id="rId21"/>
    <p:sldId id="287" r:id="rId22"/>
    <p:sldId id="336" r:id="rId23"/>
    <p:sldId id="368" r:id="rId24"/>
    <p:sldId id="370" r:id="rId25"/>
    <p:sldId id="353" r:id="rId26"/>
    <p:sldId id="354" r:id="rId27"/>
    <p:sldId id="385" r:id="rId28"/>
    <p:sldId id="386" r:id="rId29"/>
    <p:sldId id="293" r:id="rId30"/>
    <p:sldId id="387" r:id="rId31"/>
    <p:sldId id="388" r:id="rId32"/>
    <p:sldId id="330" r:id="rId33"/>
    <p:sldId id="331" r:id="rId34"/>
    <p:sldId id="332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51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98881-CFE9-4F68-AEBB-D968AA91015B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57A483C-6650-4A2A-9990-110754B862F6}">
      <dgm:prSet phldrT="[Metin]"/>
      <dgm:spPr/>
      <dgm:t>
        <a:bodyPr/>
        <a:lstStyle/>
        <a:p>
          <a:r>
            <a:rPr lang="tr-TR" dirty="0" smtClean="0"/>
            <a:t>Sağlık Bakanlığı</a:t>
          </a:r>
          <a:endParaRPr lang="tr-TR" dirty="0"/>
        </a:p>
      </dgm:t>
    </dgm:pt>
    <dgm:pt modelId="{9ED8EAA3-9A29-4E01-9470-EA0DF5A3F4D7}" type="parTrans" cxnId="{78E0CD03-7E24-4A5F-BC5C-ABA5F85D4D45}">
      <dgm:prSet/>
      <dgm:spPr/>
      <dgm:t>
        <a:bodyPr/>
        <a:lstStyle/>
        <a:p>
          <a:endParaRPr lang="tr-TR"/>
        </a:p>
      </dgm:t>
    </dgm:pt>
    <dgm:pt modelId="{C787FA54-615A-4D20-AB21-9A6C9AD3DCC9}" type="sibTrans" cxnId="{78E0CD03-7E24-4A5F-BC5C-ABA5F85D4D45}">
      <dgm:prSet/>
      <dgm:spPr/>
      <dgm:t>
        <a:bodyPr/>
        <a:lstStyle/>
        <a:p>
          <a:endParaRPr lang="tr-TR"/>
        </a:p>
      </dgm:t>
    </dgm:pt>
    <dgm:pt modelId="{9A6CAD61-6587-4DA0-BD6A-3DA92326FD5A}">
      <dgm:prSet phldrT="[Metin]"/>
      <dgm:spPr/>
      <dgm:t>
        <a:bodyPr/>
        <a:lstStyle/>
        <a:p>
          <a:r>
            <a:rPr lang="tr-TR" dirty="0" smtClean="0"/>
            <a:t>Çalışma ve Sosyal Güvenlik Bakanlığı</a:t>
          </a:r>
          <a:endParaRPr lang="tr-TR" dirty="0"/>
        </a:p>
      </dgm:t>
    </dgm:pt>
    <dgm:pt modelId="{468F3462-63D5-4DC4-8EC3-8BFCF7C8D391}" type="parTrans" cxnId="{7F51C5D6-8A94-4A45-AA58-E717E829C46C}">
      <dgm:prSet/>
      <dgm:spPr/>
      <dgm:t>
        <a:bodyPr/>
        <a:lstStyle/>
        <a:p>
          <a:endParaRPr lang="tr-TR"/>
        </a:p>
      </dgm:t>
    </dgm:pt>
    <dgm:pt modelId="{DD71CBCA-4011-4C01-9D92-18F84C74DFF6}" type="sibTrans" cxnId="{7F51C5D6-8A94-4A45-AA58-E717E829C46C}">
      <dgm:prSet/>
      <dgm:spPr/>
      <dgm:t>
        <a:bodyPr/>
        <a:lstStyle/>
        <a:p>
          <a:endParaRPr lang="tr-TR"/>
        </a:p>
      </dgm:t>
    </dgm:pt>
    <dgm:pt modelId="{2711ACFB-A342-4ED8-8B1F-1FBA3EC58901}">
      <dgm:prSet phldrT="[Metin]"/>
      <dgm:spPr/>
      <dgm:t>
        <a:bodyPr/>
        <a:lstStyle/>
        <a:p>
          <a:r>
            <a:rPr lang="tr-TR" dirty="0" smtClean="0"/>
            <a:t>Maliye Bakanlığı</a:t>
          </a:r>
          <a:endParaRPr lang="tr-TR" dirty="0"/>
        </a:p>
      </dgm:t>
    </dgm:pt>
    <dgm:pt modelId="{340E0775-08C5-4F6C-9516-1C1ED3153842}" type="parTrans" cxnId="{7E72ACB9-A3E1-4109-8BEA-A3DE376BA4AD}">
      <dgm:prSet/>
      <dgm:spPr/>
      <dgm:t>
        <a:bodyPr/>
        <a:lstStyle/>
        <a:p>
          <a:endParaRPr lang="tr-TR"/>
        </a:p>
      </dgm:t>
    </dgm:pt>
    <dgm:pt modelId="{7BD4AF8D-30B7-4365-97EF-084F31109C6C}" type="sibTrans" cxnId="{7E72ACB9-A3E1-4109-8BEA-A3DE376BA4AD}">
      <dgm:prSet/>
      <dgm:spPr/>
      <dgm:t>
        <a:bodyPr/>
        <a:lstStyle/>
        <a:p>
          <a:endParaRPr lang="tr-TR"/>
        </a:p>
      </dgm:t>
    </dgm:pt>
    <dgm:pt modelId="{7B99064E-0675-4ED0-8376-6F1FDD4BE9F1}">
      <dgm:prSet phldrT="[Metin]" custT="1"/>
      <dgm:spPr/>
      <dgm:t>
        <a:bodyPr/>
        <a:lstStyle/>
        <a:p>
          <a:r>
            <a:rPr lang="tr-TR" sz="4400" dirty="0" smtClean="0"/>
            <a:t>HÜAP</a:t>
          </a:r>
          <a:endParaRPr lang="tr-TR" sz="4400" dirty="0"/>
        </a:p>
      </dgm:t>
    </dgm:pt>
    <dgm:pt modelId="{D6620104-5FC7-4C69-B0A2-C52F5DAAE5E7}" type="sibTrans" cxnId="{3F401A7B-FAC9-4ED9-A32D-1B62DAB5FFFC}">
      <dgm:prSet/>
      <dgm:spPr/>
      <dgm:t>
        <a:bodyPr/>
        <a:lstStyle/>
        <a:p>
          <a:endParaRPr lang="tr-TR"/>
        </a:p>
      </dgm:t>
    </dgm:pt>
    <dgm:pt modelId="{B05C1E06-AF31-4C54-955D-C29A21981BB5}" type="parTrans" cxnId="{3F401A7B-FAC9-4ED9-A32D-1B62DAB5FFFC}">
      <dgm:prSet/>
      <dgm:spPr/>
      <dgm:t>
        <a:bodyPr/>
        <a:lstStyle/>
        <a:p>
          <a:endParaRPr lang="tr-TR"/>
        </a:p>
      </dgm:t>
    </dgm:pt>
    <dgm:pt modelId="{8CA8E95A-7390-4917-9DD7-C164C22F6453}" type="pres">
      <dgm:prSet presAssocID="{40B98881-CFE9-4F68-AEBB-D968AA9101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7F7846-D8F9-4ED7-8DC2-C2432C228E10}" type="pres">
      <dgm:prSet presAssocID="{40B98881-CFE9-4F68-AEBB-D968AA91015B}" presName="radial" presStyleCnt="0">
        <dgm:presLayoutVars>
          <dgm:animLvl val="ctr"/>
        </dgm:presLayoutVars>
      </dgm:prSet>
      <dgm:spPr/>
    </dgm:pt>
    <dgm:pt modelId="{EDC752FC-9885-44EB-93EB-C62445AF6599}" type="pres">
      <dgm:prSet presAssocID="{7B99064E-0675-4ED0-8376-6F1FDD4BE9F1}" presName="centerShape" presStyleLbl="vennNode1" presStyleIdx="0" presStyleCnt="4" custScaleX="83599" custScaleY="86080" custLinFactNeighborY="891"/>
      <dgm:spPr/>
      <dgm:t>
        <a:bodyPr/>
        <a:lstStyle/>
        <a:p>
          <a:endParaRPr lang="tr-TR"/>
        </a:p>
      </dgm:t>
    </dgm:pt>
    <dgm:pt modelId="{C254D6E3-B0CC-49B9-9AB3-3A8A2D93F0F3}" type="pres">
      <dgm:prSet presAssocID="{857A483C-6650-4A2A-9990-110754B862F6}" presName="node" presStyleLbl="vennNode1" presStyleIdx="1" presStyleCnt="4" custScaleX="131999" custScaleY="1367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DAD4A0-BBDA-4EAA-B6F6-78755BFB450A}" type="pres">
      <dgm:prSet presAssocID="{9A6CAD61-6587-4DA0-BD6A-3DA92326FD5A}" presName="node" presStyleLbl="vennNode1" presStyleIdx="2" presStyleCnt="4" custScaleX="131999" custScaleY="136713" custRadScaleRad="94930" custRadScaleInc="-48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1017A2-A4F1-4C71-AD4C-B80359D83AC6}" type="pres">
      <dgm:prSet presAssocID="{2711ACFB-A342-4ED8-8B1F-1FBA3EC58901}" presName="node" presStyleLbl="vennNode1" presStyleIdx="3" presStyleCnt="4" custScaleX="131999" custScaleY="136713" custRadScaleRad="94930" custRadScaleInc="48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2ACB9-A3E1-4109-8BEA-A3DE376BA4AD}" srcId="{7B99064E-0675-4ED0-8376-6F1FDD4BE9F1}" destId="{2711ACFB-A342-4ED8-8B1F-1FBA3EC58901}" srcOrd="2" destOrd="0" parTransId="{340E0775-08C5-4F6C-9516-1C1ED3153842}" sibTransId="{7BD4AF8D-30B7-4365-97EF-084F31109C6C}"/>
    <dgm:cxn modelId="{F7A51741-76E9-4624-BF53-D25C7D0593C7}" type="presOf" srcId="{7B99064E-0675-4ED0-8376-6F1FDD4BE9F1}" destId="{EDC752FC-9885-44EB-93EB-C62445AF6599}" srcOrd="0" destOrd="0" presId="urn:microsoft.com/office/officeart/2005/8/layout/radial3"/>
    <dgm:cxn modelId="{78E0CD03-7E24-4A5F-BC5C-ABA5F85D4D45}" srcId="{7B99064E-0675-4ED0-8376-6F1FDD4BE9F1}" destId="{857A483C-6650-4A2A-9990-110754B862F6}" srcOrd="0" destOrd="0" parTransId="{9ED8EAA3-9A29-4E01-9470-EA0DF5A3F4D7}" sibTransId="{C787FA54-615A-4D20-AB21-9A6C9AD3DCC9}"/>
    <dgm:cxn modelId="{3F97D5DD-2D96-4A74-85E4-1172FFF8FDAF}" type="presOf" srcId="{857A483C-6650-4A2A-9990-110754B862F6}" destId="{C254D6E3-B0CC-49B9-9AB3-3A8A2D93F0F3}" srcOrd="0" destOrd="0" presId="urn:microsoft.com/office/officeart/2005/8/layout/radial3"/>
    <dgm:cxn modelId="{5C50E15E-EB1D-493E-8F86-445AEE180263}" type="presOf" srcId="{9A6CAD61-6587-4DA0-BD6A-3DA92326FD5A}" destId="{63DAD4A0-BBDA-4EAA-B6F6-78755BFB450A}" srcOrd="0" destOrd="0" presId="urn:microsoft.com/office/officeart/2005/8/layout/radial3"/>
    <dgm:cxn modelId="{3F401A7B-FAC9-4ED9-A32D-1B62DAB5FFFC}" srcId="{40B98881-CFE9-4F68-AEBB-D968AA91015B}" destId="{7B99064E-0675-4ED0-8376-6F1FDD4BE9F1}" srcOrd="0" destOrd="0" parTransId="{B05C1E06-AF31-4C54-955D-C29A21981BB5}" sibTransId="{D6620104-5FC7-4C69-B0A2-C52F5DAAE5E7}"/>
    <dgm:cxn modelId="{B8345CD8-5CA6-4134-9D8B-1050A957601B}" type="presOf" srcId="{40B98881-CFE9-4F68-AEBB-D968AA91015B}" destId="{8CA8E95A-7390-4917-9DD7-C164C22F6453}" srcOrd="0" destOrd="0" presId="urn:microsoft.com/office/officeart/2005/8/layout/radial3"/>
    <dgm:cxn modelId="{7F51C5D6-8A94-4A45-AA58-E717E829C46C}" srcId="{7B99064E-0675-4ED0-8376-6F1FDD4BE9F1}" destId="{9A6CAD61-6587-4DA0-BD6A-3DA92326FD5A}" srcOrd="1" destOrd="0" parTransId="{468F3462-63D5-4DC4-8EC3-8BFCF7C8D391}" sibTransId="{DD71CBCA-4011-4C01-9D92-18F84C74DFF6}"/>
    <dgm:cxn modelId="{08B65FB4-657B-4BA7-8E08-1EC426F6F5D3}" type="presOf" srcId="{2711ACFB-A342-4ED8-8B1F-1FBA3EC58901}" destId="{851017A2-A4F1-4C71-AD4C-B80359D83AC6}" srcOrd="0" destOrd="0" presId="urn:microsoft.com/office/officeart/2005/8/layout/radial3"/>
    <dgm:cxn modelId="{513FE10F-2BFC-4044-B323-F5A374DBA41B}" type="presParOf" srcId="{8CA8E95A-7390-4917-9DD7-C164C22F6453}" destId="{7C7F7846-D8F9-4ED7-8DC2-C2432C228E10}" srcOrd="0" destOrd="0" presId="urn:microsoft.com/office/officeart/2005/8/layout/radial3"/>
    <dgm:cxn modelId="{7528D0DD-3416-4D3A-A56A-6999661D0AC0}" type="presParOf" srcId="{7C7F7846-D8F9-4ED7-8DC2-C2432C228E10}" destId="{EDC752FC-9885-44EB-93EB-C62445AF6599}" srcOrd="0" destOrd="0" presId="urn:microsoft.com/office/officeart/2005/8/layout/radial3"/>
    <dgm:cxn modelId="{834F6CD2-C4B3-4C94-AE94-8D0BDBD89627}" type="presParOf" srcId="{7C7F7846-D8F9-4ED7-8DC2-C2432C228E10}" destId="{C254D6E3-B0CC-49B9-9AB3-3A8A2D93F0F3}" srcOrd="1" destOrd="0" presId="urn:microsoft.com/office/officeart/2005/8/layout/radial3"/>
    <dgm:cxn modelId="{6D9CD4D0-846B-4E5C-BDC7-088EA4CEAC76}" type="presParOf" srcId="{7C7F7846-D8F9-4ED7-8DC2-C2432C228E10}" destId="{63DAD4A0-BBDA-4EAA-B6F6-78755BFB450A}" srcOrd="2" destOrd="0" presId="urn:microsoft.com/office/officeart/2005/8/layout/radial3"/>
    <dgm:cxn modelId="{016B9EE8-A66A-4707-99D4-F1903AB37239}" type="presParOf" srcId="{7C7F7846-D8F9-4ED7-8DC2-C2432C228E10}" destId="{851017A2-A4F1-4C71-AD4C-B80359D83AC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752FC-9885-44EB-93EB-C62445AF6599}">
      <dsp:nvSpPr>
        <dsp:cNvPr id="0" name=""/>
        <dsp:cNvSpPr/>
      </dsp:nvSpPr>
      <dsp:spPr>
        <a:xfrm>
          <a:off x="2448272" y="1825857"/>
          <a:ext cx="2736303" cy="28175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HÜAP</a:t>
          </a:r>
          <a:endParaRPr lang="tr-TR" sz="4400" kern="1200" dirty="0"/>
        </a:p>
      </dsp:txBody>
      <dsp:txXfrm>
        <a:off x="2448272" y="1825857"/>
        <a:ext cx="2736303" cy="2817509"/>
      </dsp:txXfrm>
    </dsp:sp>
    <dsp:sp modelId="{C254D6E3-B0CC-49B9-9AB3-3A8A2D93F0F3}">
      <dsp:nvSpPr>
        <dsp:cNvPr id="0" name=""/>
        <dsp:cNvSpPr/>
      </dsp:nvSpPr>
      <dsp:spPr>
        <a:xfrm>
          <a:off x="2736299" y="-51509"/>
          <a:ext cx="2160248" cy="22373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Sağlık Bakanlığı</a:t>
          </a:r>
          <a:endParaRPr lang="tr-TR" sz="2800" kern="1200" dirty="0"/>
        </a:p>
      </dsp:txBody>
      <dsp:txXfrm>
        <a:off x="2736299" y="-51509"/>
        <a:ext cx="2160248" cy="2237396"/>
      </dsp:txXfrm>
    </dsp:sp>
    <dsp:sp modelId="{63DAD4A0-BBDA-4EAA-B6F6-78755BFB450A}">
      <dsp:nvSpPr>
        <dsp:cNvPr id="0" name=""/>
        <dsp:cNvSpPr/>
      </dsp:nvSpPr>
      <dsp:spPr>
        <a:xfrm>
          <a:off x="4580450" y="2905987"/>
          <a:ext cx="2160248" cy="22373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Çalışma ve Sosyal Güvenlik Bakanlığı</a:t>
          </a:r>
          <a:endParaRPr lang="tr-TR" sz="2800" kern="1200" dirty="0"/>
        </a:p>
      </dsp:txBody>
      <dsp:txXfrm>
        <a:off x="4580450" y="2905987"/>
        <a:ext cx="2160248" cy="2237396"/>
      </dsp:txXfrm>
    </dsp:sp>
    <dsp:sp modelId="{851017A2-A4F1-4C71-AD4C-B80359D83AC6}">
      <dsp:nvSpPr>
        <dsp:cNvPr id="0" name=""/>
        <dsp:cNvSpPr/>
      </dsp:nvSpPr>
      <dsp:spPr>
        <a:xfrm>
          <a:off x="892148" y="2905987"/>
          <a:ext cx="2160248" cy="22373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Maliye Bakanlığı</a:t>
          </a:r>
          <a:endParaRPr lang="tr-TR" sz="2800" kern="1200" dirty="0"/>
        </a:p>
      </dsp:txBody>
      <dsp:txXfrm>
        <a:off x="892148" y="2905987"/>
        <a:ext cx="2160248" cy="223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03579E-30B1-417B-8AAB-3A94F1600BEF}" type="datetimeFigureOut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D4127C-293A-4AA4-8F5E-D39AD138E3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624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0CA4A0-112B-4E3D-B51B-C6A9D71741DF}" type="slidenum">
              <a:rPr lang="tr-TR" smtClean="0"/>
              <a:pPr/>
              <a:t>25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4C86-41F4-4850-AF65-7FABB6716E60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5C40-0D60-4283-933E-D3A94DD0A6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CA83B-C379-443E-88E8-8CF1ED9BE153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FE88-EC43-4E3C-993B-74F0C6FE1F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D26D-7FD8-4838-8F8B-A646AB6CFD0B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20A1-C865-42BE-A232-E69D364850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9CA1D-583B-4A3A-B1FA-8446D5932BD1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C8B16E-7F1B-4332-8DF6-051A09AB87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2E3D7-7A75-42BD-830A-8599452CF828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23390-582E-4CFA-AD3B-C597C8931F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90643-DF45-42F0-8CF8-42D1E4053967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F030F-0C86-4A25-B055-C80E02E847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0F861-B81F-41A5-B4E6-8171DB432B95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4A8EDD-6E28-4C85-8943-CC8A6E6844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1AF00D-042E-48DD-8C97-69C838C3073B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BEA3C2-7414-4F10-9843-F7B37AE25D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20586-8FDF-4BF3-9B5D-5D79D85F3B59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D9280-B34B-4BB1-9080-A4F5D80936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9FCA9-1CD6-450A-80BF-415B12D4FFC5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FFC2A6-8650-47E4-B37D-690E6BF8B1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F5AE1-8951-410D-84CA-169460A5A898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2FDC6-453B-4113-91AB-2448709BAD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DFF3-FEA2-4D40-98FC-C72D97D312B3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8C90-B6BB-464C-ABF9-0999644510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F339C-C83A-47B6-886B-D773A90DBA2E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7E79FC-9DE5-4653-B68C-BB4F02F020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B6F039-6C62-46BC-B91B-0DB99D0FCD6C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B7392-6415-4593-8B0A-563013BC83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0F8777-22E2-4D5C-9C84-A7C003E68E74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D24993-065B-4D2C-91FF-857BD7166E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B986-DC87-47B9-AF60-D48D94995998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3E58-E6B2-441E-8F81-A10CB6730B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2D15-66E6-4AE2-A8C4-1FDE621BB058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D409-B9D8-4365-86B2-FDF7D3C0D3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7B4E-F73E-4850-BE4D-DC7111D92795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E0C-5991-4A13-9697-B4EB7DE40B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FD78-CD83-46C3-9F12-96705048B369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1020-F86F-4518-83A5-8BCCE7607A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B97A-732F-401A-832C-F38EBA95E761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02E2-5054-4506-AFA3-6489B73A5D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8E1F-11E1-4968-AAC0-9D0F86E05F66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A353-5048-4EEB-AD29-2807218BED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C17F-976E-405B-9F39-6BEC3F8EC8F6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4937-1FC9-4075-8ACE-86A97C7C9C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1AC8D-BFF1-462F-A8FD-15AD304348EC}" type="datetime1">
              <a:rPr lang="tr-TR"/>
              <a:pPr>
                <a:defRPr/>
              </a:pPr>
              <a:t>30.09.2014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62E63-9ADD-45FC-993F-8BB5E34DFD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7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E98A346A-10EC-47FB-930E-F0E38939B024}" type="datetime1">
              <a:rPr lang="tr-TR"/>
              <a:pPr>
                <a:defRPr/>
              </a:pPr>
              <a:t>30.09.2014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7BC98F96-7F47-4025-9788-A56335E717A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3B9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3B9A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42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FC266-2DE0-4877-A320-0A883E1717CF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sp>
        <p:nvSpPr>
          <p:cNvPr id="14340" name="6 Dikdörtgen"/>
          <p:cNvSpPr>
            <a:spLocks noChangeArrowheads="1"/>
          </p:cNvSpPr>
          <p:nvPr/>
        </p:nvSpPr>
        <p:spPr bwMode="auto">
          <a:xfrm>
            <a:off x="1187450" y="2784475"/>
            <a:ext cx="74898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/>
              <a:t>Geçmişten Günümüze </a:t>
            </a:r>
          </a:p>
          <a:p>
            <a:pPr algn="ctr">
              <a:lnSpc>
                <a:spcPct val="150000"/>
              </a:lnSpc>
            </a:pPr>
            <a:r>
              <a:rPr lang="tr-TR" sz="4000" b="1"/>
              <a:t>Türkiye'de TİG Uygulamaları</a:t>
            </a:r>
          </a:p>
        </p:txBody>
      </p:sp>
      <p:sp>
        <p:nvSpPr>
          <p:cNvPr id="14341" name="7 Dikdörtgen"/>
          <p:cNvSpPr>
            <a:spLocks noChangeArrowheads="1"/>
          </p:cNvSpPr>
          <p:nvPr/>
        </p:nvSpPr>
        <p:spPr bwMode="auto">
          <a:xfrm>
            <a:off x="6180138" y="5651500"/>
            <a:ext cx="2220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Dr. Abdullah ÖZTÜRK</a:t>
            </a:r>
          </a:p>
          <a:p>
            <a:pPr algn="ctr"/>
            <a:r>
              <a:rPr lang="tr-TR" b="1"/>
              <a:t>Daire Başkanı </a:t>
            </a:r>
          </a:p>
        </p:txBody>
      </p:sp>
      <p:sp>
        <p:nvSpPr>
          <p:cNvPr id="14342" name="6 Dikdörtgen"/>
          <p:cNvSpPr>
            <a:spLocks noChangeArrowheads="1"/>
          </p:cNvSpPr>
          <p:nvPr/>
        </p:nvSpPr>
        <p:spPr bwMode="auto">
          <a:xfrm>
            <a:off x="6227763" y="6237288"/>
            <a:ext cx="232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30 Eylül 2014 / Ankara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 bwMode="auto">
          <a:xfrm>
            <a:off x="1428750" y="285750"/>
            <a:ext cx="62865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40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Türkiye’de TİG Gelişim Süreci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827584" y="1315118"/>
          <a:ext cx="76328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4" name="Resim 18" descr="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09546-D01E-424E-98CA-E14E3770D8C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43888" y="6534150"/>
            <a:ext cx="717550" cy="279400"/>
          </a:xfrm>
        </p:spPr>
        <p:txBody>
          <a:bodyPr/>
          <a:lstStyle/>
          <a:p>
            <a:pPr>
              <a:defRPr/>
            </a:pPr>
            <a:fld id="{2BAD5CB7-F77F-46C7-9C7E-26026873FE4C}" type="slidenum">
              <a:rPr lang="tr-TR" sz="1800" smtClean="0"/>
              <a:pPr>
                <a:defRPr/>
              </a:pPr>
              <a:t>11</a:t>
            </a:fld>
            <a:endParaRPr lang="tr-TR" sz="1800"/>
          </a:p>
        </p:txBody>
      </p:sp>
      <p:sp>
        <p:nvSpPr>
          <p:cNvPr id="4" name="3 Yuvarlatılmış Dikdörtgen"/>
          <p:cNvSpPr/>
          <p:nvPr/>
        </p:nvSpPr>
        <p:spPr>
          <a:xfrm>
            <a:off x="1043608" y="1202476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2004-2006 (HUAP)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073157" y="1916832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2006-2008 (HUAP)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1073157" y="2570628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2009 SB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787800" y="1268760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 Hastane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787800" y="1946624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48 Hastane</a:t>
            </a:r>
          </a:p>
        </p:txBody>
      </p:sp>
      <p:sp>
        <p:nvSpPr>
          <p:cNvPr id="9" name="8 Dikdörtgen"/>
          <p:cNvSpPr/>
          <p:nvPr/>
        </p:nvSpPr>
        <p:spPr>
          <a:xfrm>
            <a:off x="3787800" y="2642636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TİG Şube </a:t>
            </a:r>
            <a:r>
              <a:rPr lang="tr-TR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Müd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Kuruldu</a:t>
            </a: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50 Hastane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1073157" y="3362716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2010</a:t>
            </a: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1073157" y="4154804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2011 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3787800" y="3458792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260 Hastane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819151" y="4221088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550 Hastane</a:t>
            </a:r>
          </a:p>
        </p:txBody>
      </p:sp>
      <p:sp>
        <p:nvSpPr>
          <p:cNvPr id="20" name="19 Yuvarlatılmış Dikdörtgen"/>
          <p:cNvSpPr/>
          <p:nvPr/>
        </p:nvSpPr>
        <p:spPr>
          <a:xfrm>
            <a:off x="1073157" y="4946892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2012 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3787800" y="5048692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TİG Daire Başkanlığı kuruldu</a:t>
            </a:r>
          </a:p>
        </p:txBody>
      </p:sp>
      <p:sp>
        <p:nvSpPr>
          <p:cNvPr id="22" name="21 Yuvarlatılmış Dikdörtgen"/>
          <p:cNvSpPr/>
          <p:nvPr/>
        </p:nvSpPr>
        <p:spPr>
          <a:xfrm>
            <a:off x="1073157" y="5810988"/>
            <a:ext cx="2714644" cy="7143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2013-2014 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3786182" y="5907064"/>
            <a:ext cx="4713289" cy="546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523 Hastane</a:t>
            </a:r>
          </a:p>
          <a:p>
            <a:pPr algn="ctr">
              <a:defRPr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Özel ve Üniversiteler  dahil sisteme entegre oldu</a:t>
            </a:r>
          </a:p>
        </p:txBody>
      </p:sp>
      <p:sp>
        <p:nvSpPr>
          <p:cNvPr id="26642" name="22 Metin kutusu"/>
          <p:cNvSpPr txBox="1">
            <a:spLocks noChangeArrowheads="1"/>
          </p:cNvSpPr>
          <p:nvPr/>
        </p:nvSpPr>
        <p:spPr bwMode="auto">
          <a:xfrm>
            <a:off x="2411413" y="404813"/>
            <a:ext cx="460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/>
              <a:t>Sağlık Bakanlığı TİG Süreci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Başlık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61214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40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TİG Eğitimi Faaliyetleri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635375" y="4084638"/>
            <a:ext cx="4643438" cy="10795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cs typeface="Times New Roman" pitchFamily="18" charset="0"/>
              </a:rPr>
              <a:t>İleri Klinik Kodlama Eğitimi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643063" y="1660525"/>
            <a:ext cx="4643437" cy="1079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</a:rPr>
              <a:t>Temel Eğitim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555875" y="2878138"/>
            <a:ext cx="4643438" cy="10795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cs typeface="Times New Roman" pitchFamily="18" charset="0"/>
              </a:rPr>
              <a:t>Eğitici Eğitimi 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32774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4357688" y="5375275"/>
            <a:ext cx="4643437" cy="10779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</a:rPr>
              <a:t>TİG Bilgilendirme Ve </a:t>
            </a:r>
            <a:r>
              <a:rPr lang="tr-TR" sz="3200" b="1" dirty="0" err="1">
                <a:solidFill>
                  <a:schemeClr val="bg1"/>
                </a:solidFill>
              </a:rPr>
              <a:t>Farkındalık</a:t>
            </a:r>
            <a:r>
              <a:rPr lang="tr-TR" sz="3200" b="1" dirty="0">
                <a:solidFill>
                  <a:schemeClr val="bg1"/>
                </a:solidFill>
              </a:rPr>
              <a:t> Toplantıları</a:t>
            </a: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D29FA-FE5E-4261-86D4-8C8634EC0912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1563" y="2268538"/>
          <a:ext cx="7500990" cy="436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798507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itchFamily="34" charset="0"/>
                        </a:rPr>
                        <a:t>Kurum</a:t>
                      </a:r>
                      <a:r>
                        <a:rPr lang="tr-TR" sz="2400" b="1" baseline="0" dirty="0" smtClean="0">
                          <a:latin typeface="Calibri" pitchFamily="34" charset="0"/>
                        </a:rPr>
                        <a:t> Türü</a:t>
                      </a:r>
                      <a:endParaRPr lang="tr-TR" sz="2400" b="1" dirty="0"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itchFamily="34" charset="0"/>
                        </a:rPr>
                        <a:t> Kurum Sayısı</a:t>
                      </a:r>
                      <a:endParaRPr lang="tr-TR" sz="2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tr-TR" sz="2400" b="1" dirty="0" smtClean="0">
                          <a:latin typeface="Calibri" pitchFamily="34" charset="0"/>
                        </a:rPr>
                        <a:t>Klinik Kodlamacı Sayısı</a:t>
                      </a:r>
                      <a:endParaRPr lang="tr-TR" sz="2400" b="1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94403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Sağlık Bakanlığı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523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2800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03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Üniversite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62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400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03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Özel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589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1235</a:t>
                      </a:r>
                      <a:endParaRPr lang="tr-TR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03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Toplam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1.174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4435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620838" y="873125"/>
            <a:ext cx="6119812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chemeClr val="bg1"/>
                </a:solidFill>
              </a:rPr>
              <a:t>Temel Eğitim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775" y="6224588"/>
            <a:ext cx="457200" cy="476250"/>
          </a:xfrm>
        </p:spPr>
        <p:txBody>
          <a:bodyPr/>
          <a:lstStyle/>
          <a:p>
            <a:pPr>
              <a:defRPr/>
            </a:pPr>
            <a:fld id="{46A93614-2576-4D45-A490-02B652C3BF35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8 Metin kutusu"/>
          <p:cNvSpPr txBox="1">
            <a:spLocks noChangeArrowheads="1"/>
          </p:cNvSpPr>
          <p:nvPr/>
        </p:nvSpPr>
        <p:spPr bwMode="auto">
          <a:xfrm>
            <a:off x="1071563" y="2525713"/>
            <a:ext cx="58054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tr-TR" sz="2800"/>
          </a:p>
          <a:p>
            <a:pPr>
              <a:buFont typeface="Arial" charset="0"/>
              <a:buChar char="•"/>
            </a:pPr>
            <a:endParaRPr lang="tr-TR" sz="2800"/>
          </a:p>
        </p:txBody>
      </p:sp>
      <p:sp>
        <p:nvSpPr>
          <p:cNvPr id="11" name="10 Dikdörtgen"/>
          <p:cNvSpPr/>
          <p:nvPr/>
        </p:nvSpPr>
        <p:spPr>
          <a:xfrm>
            <a:off x="1928813" y="549275"/>
            <a:ext cx="5795962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chemeClr val="bg1"/>
                </a:solidFill>
                <a:cs typeface="Times New Roman" pitchFamily="18" charset="0"/>
              </a:rPr>
              <a:t>Eğitici Eğitimi </a:t>
            </a:r>
            <a:endParaRPr lang="tr-TR" sz="3600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187450" y="2035175"/>
          <a:ext cx="7170613" cy="460851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170613"/>
              </a:tblGrid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latin typeface="Calibri" pitchFamily="34" charset="0"/>
                        </a:rPr>
                        <a:t>Konya Necmettin Erbakan Üniversitesi</a:t>
                      </a:r>
                      <a:endParaRPr lang="tr-TR" sz="24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2351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2400" dirty="0" err="1" smtClean="0">
                          <a:latin typeface="Calibri" pitchFamily="34" charset="0"/>
                        </a:rPr>
                        <a:t>Medipol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 Üniversitesi</a:t>
                      </a:r>
                    </a:p>
                  </a:txBody>
                  <a:tcPr/>
                </a:tc>
              </a:tr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Akdeniz Üniversitesi</a:t>
                      </a:r>
                      <a:endParaRPr lang="tr-TR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Yıldırım Beyazıt Üniversitesi</a:t>
                      </a:r>
                      <a:endParaRPr lang="tr-TR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Turgut Özal Üniversitesi</a:t>
                      </a:r>
                      <a:endParaRPr lang="tr-TR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Acıbadem Üniversitesi</a:t>
                      </a:r>
                      <a:endParaRPr lang="tr-TR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Afyon Kocatepe Üniversitesi</a:t>
                      </a:r>
                      <a:endParaRPr lang="tr-TR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83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İstanbul Üniversitesi</a:t>
                      </a:r>
                      <a:endParaRPr lang="tr-TR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3DBB7-7DB2-485B-91D8-B4902D767AB6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331913" y="549275"/>
            <a:ext cx="6357937" cy="12001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chemeClr val="bg1"/>
                </a:solidFill>
                <a:cs typeface="Times New Roman" pitchFamily="18" charset="0"/>
              </a:rPr>
              <a:t>İleri Klinik Kodlama </a:t>
            </a:r>
          </a:p>
          <a:p>
            <a:pPr algn="ctr">
              <a:defRPr/>
            </a:pPr>
            <a:r>
              <a:rPr lang="tr-TR" sz="3600" b="1" dirty="0">
                <a:solidFill>
                  <a:schemeClr val="bg1"/>
                </a:solidFill>
                <a:cs typeface="Times New Roman" pitchFamily="18" charset="0"/>
              </a:rPr>
              <a:t>Eğitimi</a:t>
            </a:r>
            <a:endParaRPr lang="tr-TR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42988" y="2133600"/>
          <a:ext cx="7764016" cy="466089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01220"/>
                <a:gridCol w="2362796"/>
              </a:tblGrid>
              <a:tr h="1393907">
                <a:tc>
                  <a:txBody>
                    <a:bodyPr/>
                    <a:lstStyle/>
                    <a:p>
                      <a:endParaRPr lang="tr-T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Calibri" pitchFamily="34" charset="0"/>
                        </a:rPr>
                        <a:t>Eğitim alan Kişi Sayısı</a:t>
                      </a:r>
                      <a:endParaRPr lang="tr-T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97">
                <a:tc>
                  <a:txBody>
                    <a:bodyPr/>
                    <a:lstStyle/>
                    <a:p>
                      <a:pPr algn="l"/>
                      <a:r>
                        <a:rPr lang="tr-TR" sz="3200" dirty="0" smtClean="0">
                          <a:latin typeface="Calibri" pitchFamily="34" charset="0"/>
                        </a:rPr>
                        <a:t>1. Eğitim</a:t>
                      </a:r>
                      <a:endParaRPr lang="tr-T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itchFamily="34" charset="0"/>
                        </a:rPr>
                        <a:t>200 </a:t>
                      </a:r>
                      <a:endParaRPr lang="tr-TR" sz="3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97">
                <a:tc>
                  <a:txBody>
                    <a:bodyPr/>
                    <a:lstStyle/>
                    <a:p>
                      <a:pPr algn="l"/>
                      <a:r>
                        <a:rPr lang="tr-TR" sz="3200" dirty="0" smtClean="0">
                          <a:latin typeface="Calibri" pitchFamily="34" charset="0"/>
                        </a:rPr>
                        <a:t>2. Eğitim</a:t>
                      </a:r>
                      <a:endParaRPr lang="tr-T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latin typeface="Calibri" pitchFamily="34" charset="0"/>
                        </a:rPr>
                        <a:t>200</a:t>
                      </a:r>
                      <a:endParaRPr lang="tr-TR" sz="3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997">
                <a:tc>
                  <a:txBody>
                    <a:bodyPr/>
                    <a:lstStyle/>
                    <a:p>
                      <a:pPr algn="l"/>
                      <a:r>
                        <a:rPr lang="tr-TR" sz="3200" dirty="0" smtClean="0">
                          <a:latin typeface="Calibri" pitchFamily="34" charset="0"/>
                        </a:rPr>
                        <a:t>3. Eğitim: Değerlendirici Eğitimi</a:t>
                      </a:r>
                      <a:endParaRPr lang="tr-TR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80</a:t>
                      </a:r>
                      <a:endParaRPr lang="tr-TR" sz="32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60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9A638-9763-4BED-8B34-AB892528821D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857572" y="2060848"/>
            <a:ext cx="8106916" cy="44399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TİG sistemine dahil olan Kamu, Özel ve Üniversite Hastanelerinin yöneticilerine ve 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Sosyal Güvenlik Kurumu Başkanlığına yönelik bilgilendirme toplantıları yapıldı</a:t>
            </a:r>
          </a:p>
          <a:p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1. Ulusal TİG Sempozyumu Eskişehir’de gerçekleştirildi</a:t>
            </a:r>
          </a:p>
          <a:p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Almanya ve Makedonya hükümetleri ile </a:t>
            </a:r>
            <a:r>
              <a:rPr lang="tr-TR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çalıştaylar</a:t>
            </a: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yapıldı.</a:t>
            </a:r>
          </a:p>
          <a:p>
            <a:endParaRPr lang="tr-TR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867" name="3 Dikdörtgen"/>
          <p:cNvSpPr>
            <a:spLocks noChangeArrowheads="1"/>
          </p:cNvSpPr>
          <p:nvPr/>
        </p:nvSpPr>
        <p:spPr bwMode="auto">
          <a:xfrm>
            <a:off x="2195513" y="549275"/>
            <a:ext cx="4643437" cy="12001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chemeClr val="bg1"/>
                </a:solidFill>
              </a:rPr>
              <a:t>TİG Bilgilendirme Ve </a:t>
            </a:r>
            <a:r>
              <a:rPr lang="tr-TR" sz="3600" b="1" dirty="0" err="1">
                <a:solidFill>
                  <a:schemeClr val="bg1"/>
                </a:solidFill>
              </a:rPr>
              <a:t>Farkındalık</a:t>
            </a:r>
            <a:r>
              <a:rPr lang="tr-TR" sz="3600" b="1" dirty="0">
                <a:solidFill>
                  <a:schemeClr val="bg1"/>
                </a:solidFill>
              </a:rPr>
              <a:t> Toplantıları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5AD5E-629B-4F60-A37E-FD0601955043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pic>
        <p:nvPicPr>
          <p:cNvPr id="36869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100" y="333375"/>
            <a:ext cx="5584825" cy="86836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sz="3600" b="1" dirty="0" smtClean="0">
                <a:solidFill>
                  <a:schemeClr val="bg1"/>
                </a:solidFill>
                <a:latin typeface="Calibri" pitchFamily="34" charset="0"/>
              </a:rPr>
              <a:t>TİG/İBAG/BBAG</a:t>
            </a:r>
            <a:endParaRPr lang="tr-T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smtClean="0">
                <a:latin typeface="Calibri" pitchFamily="34" charset="0"/>
              </a:rPr>
              <a:t>Yurtdışında yatan hastalara yönelik olarak kullanılan TİG Sistemi yanında;</a:t>
            </a:r>
          </a:p>
          <a:p>
            <a:endParaRPr lang="tr-TR" sz="2800" smtClean="0">
              <a:latin typeface="Calibri" pitchFamily="34" charset="0"/>
            </a:endParaRPr>
          </a:p>
          <a:p>
            <a:r>
              <a:rPr lang="tr-TR" sz="2800" b="1" smtClean="0">
                <a:latin typeface="Calibri" pitchFamily="34" charset="0"/>
              </a:rPr>
              <a:t>İBAG: </a:t>
            </a:r>
          </a:p>
          <a:p>
            <a:pPr>
              <a:buFont typeface="Wingdings 2" pitchFamily="18" charset="2"/>
              <a:buNone/>
            </a:pPr>
            <a:r>
              <a:rPr lang="tr-TR" sz="2800" smtClean="0">
                <a:latin typeface="Calibri" pitchFamily="34" charset="0"/>
              </a:rPr>
              <a:t>		Günübirlik olarak seanslar halinde  	yapılan işlem gruplarıdır </a:t>
            </a:r>
          </a:p>
          <a:p>
            <a:pPr>
              <a:buFont typeface="Wingdings 2" pitchFamily="18" charset="2"/>
              <a:buNone/>
            </a:pPr>
            <a:r>
              <a:rPr lang="tr-TR" sz="2800" smtClean="0">
                <a:latin typeface="Calibri" pitchFamily="34" charset="0"/>
              </a:rPr>
              <a:t>		(ESWL,KT,RT)</a:t>
            </a:r>
          </a:p>
          <a:p>
            <a:pPr>
              <a:buFont typeface="Wingdings 2" pitchFamily="18" charset="2"/>
              <a:buNone/>
            </a:pPr>
            <a:r>
              <a:rPr lang="tr-TR" sz="2800" smtClean="0">
                <a:latin typeface="Calibri" pitchFamily="34" charset="0"/>
              </a:rPr>
              <a:t>	</a:t>
            </a:r>
          </a:p>
          <a:p>
            <a:r>
              <a:rPr lang="tr-TR" sz="2800" b="1" smtClean="0">
                <a:latin typeface="Calibri" pitchFamily="34" charset="0"/>
              </a:rPr>
              <a:t>BBAG: </a:t>
            </a:r>
          </a:p>
          <a:p>
            <a:pPr>
              <a:buFont typeface="Wingdings 2" pitchFamily="18" charset="2"/>
              <a:buNone/>
            </a:pPr>
            <a:r>
              <a:rPr lang="tr-TR" sz="2800" smtClean="0">
                <a:latin typeface="Calibri" pitchFamily="34" charset="0"/>
              </a:rPr>
              <a:t>		Poliklinik hizmetleri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771F9-AE95-459C-BE50-08A9FF76F007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37893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İçerik Yer Tutucusu"/>
          <p:cNvSpPr txBox="1">
            <a:spLocks/>
          </p:cNvSpPr>
          <p:nvPr/>
        </p:nvSpPr>
        <p:spPr bwMode="auto">
          <a:xfrm>
            <a:off x="1187450" y="4581128"/>
            <a:ext cx="79930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tr-TR" sz="2400" dirty="0"/>
              <a:t>TİG temelinde ödemeyi sağlayacak hesaplamalar sistem  üzerinden otomatik olarak </a:t>
            </a:r>
            <a:r>
              <a:rPr lang="tr-TR" sz="2400" dirty="0" smtClean="0"/>
              <a:t>gerçekleştirilmiştir. </a:t>
            </a:r>
            <a:endParaRPr lang="tr-TR" sz="2400" dirty="0"/>
          </a:p>
          <a:p>
            <a:pPr marL="173038" indent="-1730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tr-TR" sz="2400" dirty="0"/>
              <a:t>Sağlık hizmeti karşılığı olan tahakkuk miktarının </a:t>
            </a:r>
            <a:r>
              <a:rPr lang="tr-TR" sz="2400" dirty="0">
                <a:cs typeface="Times New Roman" pitchFamily="18" charset="0"/>
              </a:rPr>
              <a:t>%10’u  </a:t>
            </a:r>
            <a:r>
              <a:rPr lang="tr-TR" sz="2400" dirty="0"/>
              <a:t>TİG  üzerinden yapılmıştır.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2400" dirty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2400" dirty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2400" dirty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2400" dirty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2400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331913" y="1655763"/>
          <a:ext cx="7455222" cy="2926080"/>
        </p:xfrm>
        <a:graphic>
          <a:graphicData uri="http://schemas.openxmlformats.org/drawingml/2006/table">
            <a:tbl>
              <a:tblPr/>
              <a:tblGrid>
                <a:gridCol w="2485074"/>
                <a:gridCol w="2771237"/>
                <a:gridCol w="2198911"/>
              </a:tblGrid>
              <a:tr h="40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Dönem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Hastane Sayısı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Ödeme Oranı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Kasım 2010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 Hastane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%10 TİG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508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Aralık 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206 Hastane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%10 TİG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Ocak-2011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Mart-2012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555 Hastane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%10 TİG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8937" name="1 Başlık"/>
          <p:cNvSpPr txBox="1">
            <a:spLocks/>
          </p:cNvSpPr>
          <p:nvPr/>
        </p:nvSpPr>
        <p:spPr bwMode="auto">
          <a:xfrm>
            <a:off x="1719263" y="198438"/>
            <a:ext cx="5516562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3600" b="1" dirty="0" err="1">
                <a:solidFill>
                  <a:schemeClr val="bg1"/>
                </a:solidFill>
              </a:rPr>
              <a:t>TİG’e</a:t>
            </a:r>
            <a:r>
              <a:rPr lang="tr-TR" sz="3600" b="1" dirty="0">
                <a:solidFill>
                  <a:schemeClr val="bg1"/>
                </a:solidFill>
              </a:rPr>
              <a:t> Göre Ödeme Süreci</a:t>
            </a:r>
          </a:p>
        </p:txBody>
      </p:sp>
      <p:pic>
        <p:nvPicPr>
          <p:cNvPr id="38938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CFC85-5975-4DF1-955F-A89328A15B10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 bwMode="auto">
          <a:xfrm>
            <a:off x="1143000" y="55563"/>
            <a:ext cx="6597650" cy="1285875"/>
          </a:xfrm>
          <a:solidFill>
            <a:schemeClr val="accent2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smtClean="0"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TİG Maliyet Çalışması-</a:t>
            </a:r>
            <a:br>
              <a:rPr lang="tr-TR" sz="3600" b="1" smtClean="0"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tr-TR" sz="3600" b="1" smtClean="0"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Örneklem Seçimi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>
          <a:xfrm>
            <a:off x="1331913" y="1340768"/>
            <a:ext cx="7740650" cy="504058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Coğrafi Bölge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Hastane Tipi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Yatak Sayısı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TİG frekansı (Oluşan TİG Çeşitlilik Sayısı) 661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TİG Sayıları (MTS Sınıflamasına Göre)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sz="2800" dirty="0" smtClean="0">
                <a:latin typeface="Calibri" pitchFamily="34" charset="0"/>
              </a:rPr>
              <a:t>		</a:t>
            </a:r>
            <a:r>
              <a:rPr lang="tr-TR" sz="2800" b="1" dirty="0" smtClean="0">
                <a:latin typeface="Calibri" pitchFamily="34" charset="0"/>
              </a:rPr>
              <a:t>Destekleyici </a:t>
            </a:r>
            <a:r>
              <a:rPr lang="tr-TR" sz="2800" b="1" dirty="0" smtClean="0">
                <a:latin typeface="Calibri" pitchFamily="34" charset="0"/>
              </a:rPr>
              <a:t>Kriter:</a:t>
            </a:r>
            <a:endParaRPr lang="tr-TR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Son 2 yıldır aynı HBYS firması ile çalışması</a:t>
            </a:r>
          </a:p>
        </p:txBody>
      </p:sp>
      <p:pic>
        <p:nvPicPr>
          <p:cNvPr id="39940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BE16A-87ED-4AE6-B757-4E6B270B80BA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1 Başlık"/>
          <p:cNvSpPr>
            <a:spLocks noGrp="1"/>
          </p:cNvSpPr>
          <p:nvPr>
            <p:ph type="title"/>
          </p:nvPr>
        </p:nvSpPr>
        <p:spPr bwMode="auto">
          <a:xfrm>
            <a:off x="1547664" y="989856"/>
            <a:ext cx="388843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Sunum Planı</a:t>
            </a:r>
          </a:p>
        </p:txBody>
      </p:sp>
      <p:sp>
        <p:nvSpPr>
          <p:cNvPr id="15364" name="2 İçerik Yer Tutucusu"/>
          <p:cNvSpPr>
            <a:spLocks noGrp="1"/>
          </p:cNvSpPr>
          <p:nvPr>
            <p:ph idx="1"/>
          </p:nvPr>
        </p:nvSpPr>
        <p:spPr>
          <a:xfrm>
            <a:off x="1214438" y="2275158"/>
            <a:ext cx="7713662" cy="3530106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</a:rPr>
              <a:t>TİG Nedir?</a:t>
            </a:r>
          </a:p>
          <a:p>
            <a:pPr eaLnBrk="1" hangingPunct="1">
              <a:buFont typeface="Arial" charset="0"/>
              <a:buChar char="•"/>
            </a:pPr>
            <a:r>
              <a:rPr lang="tr-TR" sz="2800" dirty="0" err="1" smtClean="0">
                <a:latin typeface="Calibri" pitchFamily="34" charset="0"/>
              </a:rPr>
              <a:t>TİG’in</a:t>
            </a:r>
            <a:r>
              <a:rPr lang="tr-TR" sz="2800" dirty="0" smtClean="0">
                <a:latin typeface="Calibri" pitchFamily="34" charset="0"/>
              </a:rPr>
              <a:t> Amacı ve  Kullanım Alanları</a:t>
            </a:r>
          </a:p>
          <a:p>
            <a:pPr eaLnBrk="1" hangingPunct="1"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</a:rPr>
              <a:t>Türkiye’de TİG Çalışmaları</a:t>
            </a:r>
          </a:p>
          <a:p>
            <a:pPr eaLnBrk="1" hangingPunct="1"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</a:rPr>
              <a:t>Gelecekte Türkiye’de TİG</a:t>
            </a:r>
          </a:p>
          <a:p>
            <a:pPr eaLnBrk="1" hangingPunct="1"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</a:rPr>
              <a:t>Sonuç</a:t>
            </a:r>
          </a:p>
          <a:p>
            <a:pPr eaLnBrk="1" hangingPunct="1">
              <a:buFont typeface="Arial" charset="0"/>
              <a:buChar char="•"/>
            </a:pPr>
            <a:endParaRPr lang="tr-TR" sz="28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tr-TR" sz="28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tr-TR" sz="2800" dirty="0" smtClean="0">
              <a:latin typeface="Calibri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A404E-1D98-43F3-8AC6-8463A1B09809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143000" y="1393825"/>
          <a:ext cx="7461448" cy="390684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541761"/>
                <a:gridCol w="2919687"/>
              </a:tblGrid>
              <a:tr h="5118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Açıklama</a:t>
                      </a:r>
                      <a:endParaRPr lang="tr-TR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Değer</a:t>
                      </a:r>
                      <a:endParaRPr lang="tr-TR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 smtClean="0">
                          <a:effectLst/>
                        </a:rPr>
                        <a:t>Çalışma </a:t>
                      </a:r>
                      <a:r>
                        <a:rPr lang="tr-TR" sz="2200" b="0" dirty="0">
                          <a:effectLst/>
                        </a:rPr>
                        <a:t>süresi (gün)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 smtClean="0">
                          <a:effectLst/>
                        </a:rPr>
                        <a:t>150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>
                          <a:effectLst/>
                        </a:rPr>
                        <a:t>Evren içindeki hastane sayısı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</a:rPr>
                        <a:t>523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>
                          <a:effectLst/>
                        </a:rPr>
                        <a:t>Çalışmaya dahil edilen hastane sayısı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 smtClean="0">
                          <a:effectLst/>
                        </a:rPr>
                        <a:t>81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>
                          <a:effectLst/>
                        </a:rPr>
                        <a:t>Eğitim verilen hastane personel sayısı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</a:rPr>
                        <a:t>264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>
                          <a:effectLst/>
                        </a:rPr>
                        <a:t>Hasta sayısı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</a:rPr>
                        <a:t>1.375.676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>
                          <a:effectLst/>
                        </a:rPr>
                        <a:t>Yatış sayısı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</a:rPr>
                        <a:t>1.914.247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200" b="0" dirty="0">
                          <a:effectLst/>
                        </a:rPr>
                        <a:t>Toplam gider tutarı (Genel Bütçe) (TL)</a:t>
                      </a:r>
                      <a:endParaRPr lang="tr-TR" sz="2200" b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2200" b="1" dirty="0">
                          <a:effectLst/>
                        </a:rPr>
                        <a:t>1.811.703.775</a:t>
                      </a:r>
                      <a:endParaRPr lang="tr-T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92" name="Başlık 2"/>
          <p:cNvSpPr>
            <a:spLocks noGrp="1"/>
          </p:cNvSpPr>
          <p:nvPr>
            <p:ph type="title"/>
          </p:nvPr>
        </p:nvSpPr>
        <p:spPr bwMode="auto">
          <a:xfrm>
            <a:off x="1071563" y="144463"/>
            <a:ext cx="7158037" cy="7635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40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TİG Maliyet Çalışması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143000" y="5373688"/>
            <a:ext cx="7461250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tr-TR" sz="2400" dirty="0">
                <a:solidFill>
                  <a:schemeClr val="tx1"/>
                </a:solidFill>
                <a:cs typeface="Calibri" pitchFamily="34" charset="0"/>
              </a:rPr>
              <a:t>Ortalama Vaka Maliyeti </a:t>
            </a:r>
            <a:r>
              <a:rPr lang="tr-TR" sz="2400" b="1" dirty="0">
                <a:solidFill>
                  <a:srgbClr val="C00000"/>
                </a:solidFill>
                <a:cs typeface="Calibri" pitchFamily="34" charset="0"/>
              </a:rPr>
              <a:t>1.531,56 </a:t>
            </a:r>
            <a:r>
              <a:rPr lang="tr-TR" sz="2400" b="1" dirty="0" err="1">
                <a:solidFill>
                  <a:srgbClr val="C00000"/>
                </a:solidFill>
                <a:cs typeface="Calibri" pitchFamily="34" charset="0"/>
              </a:rPr>
              <a:t>Tl</a:t>
            </a:r>
            <a:endParaRPr lang="tr-TR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5BE50-7FE1-4B37-BA91-E0D26F0C52BB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143000" y="1571625"/>
          <a:ext cx="7715304" cy="470316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140968"/>
                <a:gridCol w="1512168"/>
                <a:gridCol w="1440160"/>
                <a:gridCol w="1622008"/>
              </a:tblGrid>
              <a:tr h="77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Calibri" pitchFamily="34" charset="0"/>
                        </a:rPr>
                        <a:t>Açıklama</a:t>
                      </a:r>
                      <a:endParaRPr lang="tr-TR" sz="2400" b="1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Calibri" pitchFamily="34" charset="0"/>
                        </a:rPr>
                        <a:t>Evren</a:t>
                      </a:r>
                      <a:endParaRPr lang="tr-TR" sz="2400" b="1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Calibri" pitchFamily="34" charset="0"/>
                        </a:rPr>
                        <a:t>Örneklem</a:t>
                      </a:r>
                      <a:endParaRPr lang="tr-TR" sz="2400" b="1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Calibri" pitchFamily="34" charset="0"/>
                        </a:rPr>
                        <a:t>Temsil </a:t>
                      </a:r>
                      <a:r>
                        <a:rPr lang="tr-TR" sz="2400" b="1" dirty="0" smtClean="0">
                          <a:effectLst/>
                          <a:latin typeface="Calibri" pitchFamily="34" charset="0"/>
                        </a:rPr>
                        <a:t>Oranı </a:t>
                      </a:r>
                      <a:r>
                        <a:rPr lang="tr-TR" sz="2400" b="1" dirty="0">
                          <a:effectLst/>
                          <a:latin typeface="Calibri" pitchFamily="34" charset="0"/>
                        </a:rPr>
                        <a:t>(%)</a:t>
                      </a:r>
                      <a:endParaRPr lang="tr-TR" sz="2400" b="1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</a:tr>
              <a:tr h="48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Major</a:t>
                      </a:r>
                      <a:r>
                        <a:rPr lang="tr-TR" sz="2000" baseline="0" dirty="0" smtClean="0">
                          <a:effectLst/>
                          <a:latin typeface="Calibri" pitchFamily="34" charset="0"/>
                        </a:rPr>
                        <a:t> Tanı Sınıfı (MTS)</a:t>
                      </a: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 Sayısı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24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24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100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</a:tr>
              <a:tr h="48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TİG Çeşitlilik Sayısı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661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661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100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</a:tr>
              <a:tr h="48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Hastane Sayısı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523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81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15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</a:tr>
              <a:tr h="48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Eğitim Araştırma Hastaneleri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58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effectLst/>
                          <a:latin typeface="Calibri" pitchFamily="34" charset="0"/>
                        </a:rPr>
                        <a:t>25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dirty="0">
                          <a:latin typeface="Calibri" pitchFamily="34" charset="0"/>
                        </a:rPr>
                        <a:t>43</a:t>
                      </a:r>
                    </a:p>
                  </a:txBody>
                  <a:tcPr marL="44449" marR="44449" marT="0" marB="0" anchor="ctr"/>
                </a:tc>
              </a:tr>
              <a:tr h="612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Yatak Sayısı 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109.492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30.034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27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</a:tr>
              <a:tr h="678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Toplam </a:t>
                      </a: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Vaka </a:t>
                      </a: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Sayısı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7.595.314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1.638.850</a:t>
                      </a:r>
                      <a:endParaRPr lang="tr-TR" sz="200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L="44449" marR="44449" marT="0" marB="0" anchor="ctr"/>
                </a:tc>
              </a:tr>
              <a:tr h="688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Calibri" pitchFamily="34" charset="0"/>
                        </a:rPr>
                        <a:t>Yatılan </a:t>
                      </a:r>
                      <a:r>
                        <a:rPr lang="tr-TR" sz="2000" dirty="0">
                          <a:effectLst/>
                          <a:latin typeface="Calibri" pitchFamily="34" charset="0"/>
                        </a:rPr>
                        <a:t>Gün Sayısı</a:t>
                      </a:r>
                      <a:endParaRPr lang="tr-TR" sz="2000" b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effectLst/>
                          <a:latin typeface="Calibri" pitchFamily="34" charset="0"/>
                        </a:rPr>
                        <a:t>27.184.472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kern="1200" dirty="0">
                          <a:effectLst/>
                          <a:latin typeface="Calibri" pitchFamily="34" charset="0"/>
                        </a:rPr>
                        <a:t>9.162.660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effectLst/>
                          <a:latin typeface="Calibri" pitchFamily="34" charset="0"/>
                        </a:rPr>
                        <a:t>33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4449" marR="44449" marT="0" marB="0" anchor="ctr"/>
                </a:tc>
              </a:tr>
            </a:tbl>
          </a:graphicData>
        </a:graphic>
      </p:graphicFrame>
      <p:sp>
        <p:nvSpPr>
          <p:cNvPr id="42033" name="Başlık 2"/>
          <p:cNvSpPr>
            <a:spLocks noGrp="1"/>
          </p:cNvSpPr>
          <p:nvPr>
            <p:ph type="title"/>
          </p:nvPr>
        </p:nvSpPr>
        <p:spPr bwMode="auto">
          <a:xfrm>
            <a:off x="1200150" y="142875"/>
            <a:ext cx="66579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32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Maliyet Çalışmasında Örneklem Temsil Kümesi</a:t>
            </a:r>
          </a:p>
        </p:txBody>
      </p:sp>
      <p:pic>
        <p:nvPicPr>
          <p:cNvPr id="42034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6824B-0361-4971-BED2-CD48B8057836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499350" cy="9223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b="1" smtClean="0">
                <a:solidFill>
                  <a:schemeClr val="tx1"/>
                </a:solidFill>
                <a:effectLst/>
                <a:latin typeface="Calibri" pitchFamily="34" charset="0"/>
              </a:rPr>
              <a:t>Yayınlarımız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6774" t="6110" b="4752"/>
          <a:stretch>
            <a:fillRect/>
          </a:stretch>
        </p:blipFill>
        <p:spPr bwMode="auto">
          <a:xfrm>
            <a:off x="1116013" y="1500188"/>
            <a:ext cx="2970212" cy="4500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C:\Users\ccesur\Desktop\tig rehber kap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73238"/>
            <a:ext cx="2984500" cy="44989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3906" name="Picture 2" descr="C:\Users\Dr.Cevher\Desktop\tig_kap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133600"/>
            <a:ext cx="3067050" cy="44989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5688" y="6305550"/>
            <a:ext cx="457200" cy="476250"/>
          </a:xfrm>
        </p:spPr>
        <p:txBody>
          <a:bodyPr/>
          <a:lstStyle/>
          <a:p>
            <a:pPr>
              <a:defRPr/>
            </a:pPr>
            <a:fld id="{ACC2D5AC-96CE-4B98-B909-792E971E153F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pic>
        <p:nvPicPr>
          <p:cNvPr id="43015" name="Resim 18" descr="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 txBox="1">
            <a:spLocks/>
          </p:cNvSpPr>
          <p:nvPr/>
        </p:nvSpPr>
        <p:spPr bwMode="auto">
          <a:xfrm>
            <a:off x="1095375" y="206375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u="sng">
                <a:cs typeface="Times New Roman" pitchFamily="18" charset="0"/>
              </a:rPr>
              <a:t>Masa Üstü Uygulamalar</a:t>
            </a:r>
          </a:p>
          <a:p>
            <a:pPr marL="800100" lvl="1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tr-TR" sz="2800">
                <a:cs typeface="Times New Roman" pitchFamily="18" charset="0"/>
              </a:rPr>
              <a:t>TİG Veri Giriş Programı</a:t>
            </a:r>
          </a:p>
          <a:p>
            <a:pPr marL="800100" lvl="1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tr-TR" sz="2800">
                <a:cs typeface="Times New Roman" pitchFamily="18" charset="0"/>
              </a:rPr>
              <a:t>TİG Klinik Veri Değerlendirme Programı</a:t>
            </a:r>
          </a:p>
          <a:p>
            <a:pPr marL="342900" indent="-342900">
              <a:spcBef>
                <a:spcPct val="20000"/>
              </a:spcBef>
            </a:pPr>
            <a:r>
              <a:rPr lang="tr-TR" sz="2800" u="sng">
                <a:cs typeface="Times New Roman" pitchFamily="18" charset="0"/>
              </a:rPr>
              <a:t>Web Uygulamalar</a:t>
            </a:r>
          </a:p>
          <a:p>
            <a:pPr marL="800100" lvl="1" indent="-342900">
              <a:spcBef>
                <a:spcPct val="20000"/>
              </a:spcBef>
            </a:pPr>
            <a:r>
              <a:rPr lang="tr-TR" sz="2800">
                <a:cs typeface="Times New Roman" pitchFamily="18" charset="0"/>
              </a:rPr>
              <a:t>Başkanlık web sayfası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None/>
            </a:pPr>
            <a:r>
              <a:rPr lang="tr-TR" sz="2800">
                <a:cs typeface="Times New Roman" pitchFamily="18" charset="0"/>
              </a:rPr>
              <a:t>Web Yönetim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None/>
            </a:pPr>
            <a:r>
              <a:rPr lang="tr-TR" sz="2800">
                <a:cs typeface="Times New Roman" pitchFamily="18" charset="0"/>
              </a:rPr>
              <a:t>TİG Panel</a:t>
            </a:r>
          </a:p>
          <a:p>
            <a:pPr marL="800100" lvl="1" indent="-342900">
              <a:spcBef>
                <a:spcPct val="20000"/>
              </a:spcBef>
              <a:buFont typeface="Wingdings 2" pitchFamily="18" charset="2"/>
              <a:buNone/>
            </a:pPr>
            <a:endParaRPr lang="tr-TR" sz="280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 2" pitchFamily="18" charset="2"/>
              <a:buNone/>
            </a:pPr>
            <a:endParaRPr lang="tr-TR" sz="320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 2" pitchFamily="18" charset="2"/>
              <a:buNone/>
            </a:pPr>
            <a:endParaRPr lang="tr-TR" sz="3200">
              <a:cs typeface="Times New Roman" pitchFamily="18" charset="0"/>
            </a:endParaRPr>
          </a:p>
        </p:txBody>
      </p:sp>
      <p:sp>
        <p:nvSpPr>
          <p:cNvPr id="44035" name="5 Başlık"/>
          <p:cNvSpPr>
            <a:spLocks noGrp="1"/>
          </p:cNvSpPr>
          <p:nvPr>
            <p:ph type="title"/>
          </p:nvPr>
        </p:nvSpPr>
        <p:spPr bwMode="auto">
          <a:xfrm>
            <a:off x="1435100" y="404813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b="1" smtClean="0">
                <a:solidFill>
                  <a:schemeClr val="tx1"/>
                </a:solidFill>
                <a:effectLst/>
                <a:latin typeface="Calibri" pitchFamily="34" charset="0"/>
              </a:rPr>
              <a:t>TİG Yazılım Uygulamaları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F73DA-504C-491D-9D0A-CA0BD1417B1F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pic>
        <p:nvPicPr>
          <p:cNvPr id="44037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645001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b="1" smtClean="0">
                <a:solidFill>
                  <a:schemeClr val="tx1"/>
                </a:solidFill>
                <a:effectLst/>
                <a:latin typeface="Calibri" pitchFamily="34" charset="0"/>
              </a:rPr>
              <a:t>Kalite Değerlendirme Çalışmaları</a:t>
            </a:r>
          </a:p>
        </p:txBody>
      </p:sp>
      <p:sp>
        <p:nvSpPr>
          <p:cNvPr id="4" name="2 İçerik Yer Tutucusu"/>
          <p:cNvSpPr txBox="1">
            <a:spLocks noGrp="1"/>
          </p:cNvSpPr>
          <p:nvPr>
            <p:ph idx="1"/>
          </p:nvPr>
        </p:nvSpPr>
        <p:spPr>
          <a:xfrm>
            <a:off x="1116013" y="1124744"/>
            <a:ext cx="7777162" cy="4800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tr-TR" sz="2800" dirty="0">
                <a:latin typeface="Calibri" pitchFamily="34" charset="0"/>
              </a:rPr>
              <a:t>  </a:t>
            </a:r>
            <a:r>
              <a:rPr lang="tr-TR" sz="2800" dirty="0" smtClean="0">
                <a:latin typeface="Calibri" pitchFamily="34" charset="0"/>
              </a:rPr>
              <a:t>  Temel </a:t>
            </a:r>
            <a:r>
              <a:rPr lang="tr-TR" sz="2800" dirty="0">
                <a:latin typeface="Calibri" pitchFamily="34" charset="0"/>
              </a:rPr>
              <a:t>ve İleri klinik kodlama eğitimi alan klinik kodlamacılardan </a:t>
            </a:r>
            <a:r>
              <a:rPr lang="tr-TR" sz="2800" dirty="0" smtClean="0">
                <a:latin typeface="Calibri" pitchFamily="34" charset="0"/>
              </a:rPr>
              <a:t>80 </a:t>
            </a:r>
            <a:r>
              <a:rPr lang="tr-TR" sz="2800" dirty="0">
                <a:latin typeface="Calibri" pitchFamily="34" charset="0"/>
              </a:rPr>
              <a:t>kişilik bir grup </a:t>
            </a:r>
            <a:r>
              <a:rPr lang="tr-TR" sz="2800" dirty="0" smtClean="0">
                <a:latin typeface="Calibri" pitchFamily="34" charset="0"/>
              </a:rPr>
              <a:t>seçildi ve Değerlendirici eğitimi verildi. </a:t>
            </a:r>
            <a:endParaRPr lang="tr-TR" sz="2800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tr-TR" sz="2800" dirty="0" smtClean="0">
                <a:latin typeface="Calibri" pitchFamily="34" charset="0"/>
              </a:rPr>
              <a:t>    </a:t>
            </a:r>
            <a:r>
              <a:rPr lang="tr-TR" sz="2800" b="1" dirty="0" smtClean="0">
                <a:latin typeface="Calibri" pitchFamily="34" charset="0"/>
              </a:rPr>
              <a:t>Değerlendiriciler tarafından;</a:t>
            </a:r>
            <a:endParaRPr lang="tr-TR" sz="2800" b="1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dirty="0">
                <a:latin typeface="Calibri" pitchFamily="34" charset="0"/>
              </a:rPr>
              <a:t>Mevcut durum analizi </a:t>
            </a:r>
            <a:r>
              <a:rPr lang="tr-TR" dirty="0" smtClean="0">
                <a:latin typeface="Calibri" pitchFamily="34" charset="0"/>
              </a:rPr>
              <a:t>yapılmakta,</a:t>
            </a:r>
            <a:endParaRPr lang="tr-TR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dirty="0" smtClean="0">
                <a:latin typeface="Calibri" pitchFamily="34" charset="0"/>
              </a:rPr>
              <a:t>Hatalar  </a:t>
            </a:r>
            <a:r>
              <a:rPr lang="tr-TR" dirty="0">
                <a:latin typeface="Calibri" pitchFamily="34" charset="0"/>
              </a:rPr>
              <a:t>tespit </a:t>
            </a:r>
            <a:r>
              <a:rPr lang="tr-TR" dirty="0" smtClean="0">
                <a:latin typeface="Calibri" pitchFamily="34" charset="0"/>
              </a:rPr>
              <a:t>edilmekte,</a:t>
            </a:r>
            <a:endParaRPr lang="tr-TR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dirty="0" smtClean="0">
                <a:latin typeface="Calibri" pitchFamily="34" charset="0"/>
              </a:rPr>
              <a:t>Eğitim ihtiyaçları  tespit edilmekte ve buna göre eğitimler planlanmaktadır.</a:t>
            </a:r>
            <a:endParaRPr lang="tr-TR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tr-TR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tr-TR" dirty="0">
              <a:latin typeface="Calibri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82E83-2728-4BC7-A740-1D60EFCEBE56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pic>
        <p:nvPicPr>
          <p:cNvPr id="48133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sz="4000" dirty="0" smtClean="0">
                <a:solidFill>
                  <a:schemeClr val="tx1"/>
                </a:solidFill>
              </a:rPr>
              <a:t>Klinik Kalite Değerlendirme Çalışmaları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0" y="115888"/>
            <a:ext cx="8856663" cy="6597650"/>
          </a:xfrm>
          <a:prstGeom prst="roundRect">
            <a:avLst>
              <a:gd name="adj" fmla="val 13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76200" y="2595563"/>
            <a:ext cx="1511300" cy="649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Grup Sorumlusu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1524000" y="3281363"/>
            <a:ext cx="1511300" cy="649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Grup Sorumlusu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3048000" y="2595563"/>
            <a:ext cx="1511300" cy="649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Grup Sorumlusu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4572000" y="3281363"/>
            <a:ext cx="1511300" cy="649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Grup Sorumlusu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6019800" y="2595563"/>
            <a:ext cx="1511300" cy="649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Grup Sorumlusu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7480300" y="3281363"/>
            <a:ext cx="1511300" cy="649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Grup  Sorumlusu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3563888" y="332656"/>
            <a:ext cx="2209800" cy="1143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1F497D">
                    <a:lumMod val="50000"/>
                  </a:srgbClr>
                </a:solidFill>
              </a:rPr>
              <a:t>Değerlendirme Komisyonu</a:t>
            </a:r>
          </a:p>
        </p:txBody>
      </p:sp>
      <p:sp>
        <p:nvSpPr>
          <p:cNvPr id="13" name="12 Yuvarlatılmış Dikdörtgen"/>
          <p:cNvSpPr/>
          <p:nvPr/>
        </p:nvSpPr>
        <p:spPr>
          <a:xfrm>
            <a:off x="76200" y="4494213"/>
            <a:ext cx="1152525" cy="53975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tr-TR" sz="1000" b="1" dirty="0">
                <a:solidFill>
                  <a:srgbClr val="1F497D">
                    <a:lumMod val="50000"/>
                  </a:srgbClr>
                </a:solidFill>
              </a:rPr>
              <a:t>Değerlendirici Grubu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4714875" y="5851525"/>
            <a:ext cx="847725" cy="506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cxnSp>
        <p:nvCxnSpPr>
          <p:cNvPr id="15" name="25 Dirsek Bağlayıcısı"/>
          <p:cNvCxnSpPr/>
          <p:nvPr/>
        </p:nvCxnSpPr>
        <p:spPr>
          <a:xfrm>
            <a:off x="762000" y="2290763"/>
            <a:ext cx="7635875" cy="0"/>
          </a:xfrm>
          <a:prstGeom prst="straightConnector1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8382000" y="2290763"/>
            <a:ext cx="0" cy="9906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 flipH="1">
            <a:off x="762000" y="2290763"/>
            <a:ext cx="6350" cy="3048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flipH="1">
            <a:off x="3803650" y="2290763"/>
            <a:ext cx="6350" cy="3048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>
          <a:xfrm flipH="1">
            <a:off x="6775450" y="2290763"/>
            <a:ext cx="6350" cy="3048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>
            <a:off x="5410200" y="2290763"/>
            <a:ext cx="0" cy="9906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Bağlayıcı"/>
          <p:cNvCxnSpPr/>
          <p:nvPr/>
        </p:nvCxnSpPr>
        <p:spPr>
          <a:xfrm>
            <a:off x="2286000" y="2290763"/>
            <a:ext cx="0" cy="9906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 rot="240000">
            <a:off x="4572000" y="1412875"/>
            <a:ext cx="42863" cy="877888"/>
          </a:xfrm>
          <a:prstGeom prst="line">
            <a:avLst/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Yuvarlatılmış Dikdörtgen"/>
          <p:cNvSpPr/>
          <p:nvPr/>
        </p:nvSpPr>
        <p:spPr>
          <a:xfrm>
            <a:off x="1590675" y="4500563"/>
            <a:ext cx="1152525" cy="5413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tr-TR" sz="1000" b="1" dirty="0">
                <a:solidFill>
                  <a:srgbClr val="1F497D">
                    <a:lumMod val="50000"/>
                  </a:srgbClr>
                </a:solidFill>
              </a:rPr>
              <a:t>Değerlendirici Grubu</a:t>
            </a:r>
          </a:p>
        </p:txBody>
      </p:sp>
      <p:sp>
        <p:nvSpPr>
          <p:cNvPr id="24" name="23 Yuvarlatılmış Dikdörtgen"/>
          <p:cNvSpPr/>
          <p:nvPr/>
        </p:nvSpPr>
        <p:spPr>
          <a:xfrm>
            <a:off x="3114675" y="4500563"/>
            <a:ext cx="1152525" cy="5413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tr-TR" sz="1000" b="1" dirty="0">
                <a:solidFill>
                  <a:srgbClr val="1F497D">
                    <a:lumMod val="50000"/>
                  </a:srgbClr>
                </a:solidFill>
              </a:rPr>
              <a:t>Değerlendirici Grubu</a:t>
            </a:r>
          </a:p>
        </p:txBody>
      </p:sp>
      <p:sp>
        <p:nvSpPr>
          <p:cNvPr id="25" name="24 Yuvarlatılmış Dikdörtgen"/>
          <p:cNvSpPr/>
          <p:nvPr/>
        </p:nvSpPr>
        <p:spPr>
          <a:xfrm>
            <a:off x="4714875" y="4500563"/>
            <a:ext cx="1152525" cy="5413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tr-TR" sz="1000" b="1" dirty="0">
                <a:solidFill>
                  <a:srgbClr val="1F497D">
                    <a:lumMod val="50000"/>
                  </a:srgbClr>
                </a:solidFill>
              </a:rPr>
              <a:t>Değerlendirici Grubu</a:t>
            </a:r>
          </a:p>
        </p:txBody>
      </p:sp>
      <p:sp>
        <p:nvSpPr>
          <p:cNvPr id="26" name="25 Yuvarlatılmış Dikdörtgen"/>
          <p:cNvSpPr/>
          <p:nvPr/>
        </p:nvSpPr>
        <p:spPr>
          <a:xfrm>
            <a:off x="6238875" y="4500563"/>
            <a:ext cx="1152525" cy="5413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tr-TR" sz="1000" b="1" dirty="0">
                <a:solidFill>
                  <a:srgbClr val="1F497D">
                    <a:lumMod val="50000"/>
                  </a:srgbClr>
                </a:solidFill>
              </a:rPr>
              <a:t>Değerlendirici Grubu</a:t>
            </a:r>
          </a:p>
        </p:txBody>
      </p:sp>
      <p:sp>
        <p:nvSpPr>
          <p:cNvPr id="27" name="26 Yuvarlatılmış Dikdörtgen"/>
          <p:cNvSpPr/>
          <p:nvPr/>
        </p:nvSpPr>
        <p:spPr>
          <a:xfrm>
            <a:off x="7762875" y="4500563"/>
            <a:ext cx="1152525" cy="5413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tr-TR" sz="1000" b="1" dirty="0">
                <a:solidFill>
                  <a:srgbClr val="1F497D">
                    <a:lumMod val="50000"/>
                  </a:srgbClr>
                </a:solidFill>
              </a:rPr>
              <a:t>Değerlendirici Grubu</a:t>
            </a:r>
          </a:p>
        </p:txBody>
      </p:sp>
      <p:sp>
        <p:nvSpPr>
          <p:cNvPr id="28" name="27 Yuvarlatılmış Dikdörtgen"/>
          <p:cNvSpPr/>
          <p:nvPr/>
        </p:nvSpPr>
        <p:spPr>
          <a:xfrm>
            <a:off x="3114675" y="5778500"/>
            <a:ext cx="771525" cy="550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29" name="28 Yuvarlatılmış Dikdörtgen"/>
          <p:cNvSpPr/>
          <p:nvPr/>
        </p:nvSpPr>
        <p:spPr>
          <a:xfrm>
            <a:off x="1590675" y="5778500"/>
            <a:ext cx="771525" cy="557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30" name="29 Yuvarlatılmış Dikdörtgen"/>
          <p:cNvSpPr/>
          <p:nvPr/>
        </p:nvSpPr>
        <p:spPr>
          <a:xfrm>
            <a:off x="228600" y="5745163"/>
            <a:ext cx="755650" cy="558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31" name="30 Yuvarlatılmış Dikdörtgen"/>
          <p:cNvSpPr/>
          <p:nvPr/>
        </p:nvSpPr>
        <p:spPr>
          <a:xfrm>
            <a:off x="6238875" y="5875338"/>
            <a:ext cx="771525" cy="561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32" name="31 Yuvarlatılmış Dikdörtgen"/>
          <p:cNvSpPr/>
          <p:nvPr/>
        </p:nvSpPr>
        <p:spPr>
          <a:xfrm>
            <a:off x="7762875" y="5807075"/>
            <a:ext cx="771525" cy="555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cxnSp>
        <p:nvCxnSpPr>
          <p:cNvPr id="33" name="32 Düz Bağlayıcı"/>
          <p:cNvCxnSpPr/>
          <p:nvPr/>
        </p:nvCxnSpPr>
        <p:spPr>
          <a:xfrm>
            <a:off x="762000" y="3281363"/>
            <a:ext cx="0" cy="11890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Bağlayıcı"/>
          <p:cNvCxnSpPr/>
          <p:nvPr/>
        </p:nvCxnSpPr>
        <p:spPr>
          <a:xfrm>
            <a:off x="3657600" y="3281363"/>
            <a:ext cx="0" cy="11890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/>
          <p:nvPr/>
        </p:nvCxnSpPr>
        <p:spPr>
          <a:xfrm>
            <a:off x="6781800" y="3281363"/>
            <a:ext cx="0" cy="11890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Düz Bağlayıcı"/>
          <p:cNvCxnSpPr/>
          <p:nvPr/>
        </p:nvCxnSpPr>
        <p:spPr>
          <a:xfrm>
            <a:off x="8382000" y="3925888"/>
            <a:ext cx="0" cy="57467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Bağlayıcı"/>
          <p:cNvCxnSpPr/>
          <p:nvPr/>
        </p:nvCxnSpPr>
        <p:spPr>
          <a:xfrm>
            <a:off x="5334000" y="3890963"/>
            <a:ext cx="0" cy="57626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Bağlayıcı"/>
          <p:cNvCxnSpPr/>
          <p:nvPr/>
        </p:nvCxnSpPr>
        <p:spPr>
          <a:xfrm>
            <a:off x="2209800" y="3890963"/>
            <a:ext cx="0" cy="57626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Bağlayıcı"/>
          <p:cNvCxnSpPr/>
          <p:nvPr/>
        </p:nvCxnSpPr>
        <p:spPr>
          <a:xfrm>
            <a:off x="685800" y="5033963"/>
            <a:ext cx="0" cy="9731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>
            <a:off x="2133600" y="5033963"/>
            <a:ext cx="0" cy="9731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>
            <a:off x="3657600" y="5033963"/>
            <a:ext cx="0" cy="9731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Bağlayıcı"/>
          <p:cNvCxnSpPr/>
          <p:nvPr/>
        </p:nvCxnSpPr>
        <p:spPr>
          <a:xfrm>
            <a:off x="5334000" y="5033963"/>
            <a:ext cx="0" cy="9731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Bağlayıcı"/>
          <p:cNvCxnSpPr/>
          <p:nvPr/>
        </p:nvCxnSpPr>
        <p:spPr>
          <a:xfrm>
            <a:off x="6858000" y="5033963"/>
            <a:ext cx="0" cy="9731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/>
          <p:nvPr/>
        </p:nvCxnSpPr>
        <p:spPr>
          <a:xfrm>
            <a:off x="8305800" y="5033963"/>
            <a:ext cx="0" cy="97313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50 Yuvarlatılmış Dikdörtgen"/>
          <p:cNvSpPr/>
          <p:nvPr/>
        </p:nvSpPr>
        <p:spPr>
          <a:xfrm>
            <a:off x="381000" y="5897563"/>
            <a:ext cx="755650" cy="558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46" name="50 Yuvarlatılmış Dikdörtgen"/>
          <p:cNvSpPr/>
          <p:nvPr/>
        </p:nvSpPr>
        <p:spPr>
          <a:xfrm>
            <a:off x="500063" y="6100763"/>
            <a:ext cx="755650" cy="558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Hastane1</a:t>
            </a:r>
          </a:p>
        </p:txBody>
      </p:sp>
      <p:sp>
        <p:nvSpPr>
          <p:cNvPr id="47" name="49 Yuvarlatılmış Dikdörtgen"/>
          <p:cNvSpPr/>
          <p:nvPr/>
        </p:nvSpPr>
        <p:spPr>
          <a:xfrm>
            <a:off x="1743075" y="5930900"/>
            <a:ext cx="771525" cy="557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48" name="47 Yuvarlatılmış Dikdörtgen"/>
          <p:cNvSpPr/>
          <p:nvPr/>
        </p:nvSpPr>
        <p:spPr>
          <a:xfrm>
            <a:off x="1928813" y="6100763"/>
            <a:ext cx="771525" cy="558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 A</a:t>
            </a:r>
          </a:p>
        </p:txBody>
      </p:sp>
      <p:sp>
        <p:nvSpPr>
          <p:cNvPr id="49" name="48 Yuvarlatılmış Dikdörtgen"/>
          <p:cNvSpPr/>
          <p:nvPr/>
        </p:nvSpPr>
        <p:spPr>
          <a:xfrm>
            <a:off x="3267075" y="5930900"/>
            <a:ext cx="771525" cy="550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50" name="48 Yuvarlatılmış Dikdörtgen"/>
          <p:cNvSpPr/>
          <p:nvPr/>
        </p:nvSpPr>
        <p:spPr>
          <a:xfrm>
            <a:off x="3419475" y="6083300"/>
            <a:ext cx="771525" cy="5508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  X</a:t>
            </a:r>
          </a:p>
        </p:txBody>
      </p:sp>
      <p:sp>
        <p:nvSpPr>
          <p:cNvPr id="51" name="11 Yuvarlatılmış Dikdörtgen"/>
          <p:cNvSpPr/>
          <p:nvPr/>
        </p:nvSpPr>
        <p:spPr>
          <a:xfrm>
            <a:off x="4867275" y="6003925"/>
            <a:ext cx="847725" cy="506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52" name="11 Yuvarlatılmış Dikdörtgen"/>
          <p:cNvSpPr/>
          <p:nvPr/>
        </p:nvSpPr>
        <p:spPr>
          <a:xfrm>
            <a:off x="5019675" y="6156325"/>
            <a:ext cx="847725" cy="506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 T</a:t>
            </a:r>
          </a:p>
        </p:txBody>
      </p:sp>
      <p:sp>
        <p:nvSpPr>
          <p:cNvPr id="53" name="51 Yuvarlatılmış Dikdörtgen"/>
          <p:cNvSpPr/>
          <p:nvPr/>
        </p:nvSpPr>
        <p:spPr>
          <a:xfrm>
            <a:off x="6391275" y="6027738"/>
            <a:ext cx="771525" cy="561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54" name="51 Yuvarlatılmış Dikdörtgen"/>
          <p:cNvSpPr/>
          <p:nvPr/>
        </p:nvSpPr>
        <p:spPr>
          <a:xfrm>
            <a:off x="6543675" y="6180138"/>
            <a:ext cx="771525" cy="561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 Y</a:t>
            </a:r>
          </a:p>
        </p:txBody>
      </p:sp>
      <p:sp>
        <p:nvSpPr>
          <p:cNvPr id="55" name="52 Yuvarlatılmış Dikdörtgen"/>
          <p:cNvSpPr/>
          <p:nvPr/>
        </p:nvSpPr>
        <p:spPr>
          <a:xfrm>
            <a:off x="7915275" y="5959475"/>
            <a:ext cx="771525" cy="555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Hastaneler</a:t>
            </a:r>
          </a:p>
        </p:txBody>
      </p:sp>
      <p:sp>
        <p:nvSpPr>
          <p:cNvPr id="56" name="52 Yuvarlatılmış Dikdörtgen"/>
          <p:cNvSpPr/>
          <p:nvPr/>
        </p:nvSpPr>
        <p:spPr>
          <a:xfrm>
            <a:off x="8067675" y="6111875"/>
            <a:ext cx="771525" cy="555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dirty="0">
                <a:solidFill>
                  <a:srgbClr val="1F497D">
                    <a:lumMod val="50000"/>
                  </a:srgbClr>
                </a:solidFill>
              </a:rPr>
              <a:t>Hastane Z</a:t>
            </a:r>
          </a:p>
        </p:txBody>
      </p:sp>
      <p:cxnSp>
        <p:nvCxnSpPr>
          <p:cNvPr id="57" name="56 Düz Bağlayıcı"/>
          <p:cNvCxnSpPr/>
          <p:nvPr/>
        </p:nvCxnSpPr>
        <p:spPr>
          <a:xfrm rot="21540000" flipH="1" flipV="1">
            <a:off x="3492500" y="1744663"/>
            <a:ext cx="1079500" cy="28575"/>
          </a:xfrm>
          <a:prstGeom prst="line">
            <a:avLst/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Yuvarlatılmış Dikdörtgen"/>
          <p:cNvSpPr/>
          <p:nvPr/>
        </p:nvSpPr>
        <p:spPr>
          <a:xfrm>
            <a:off x="2195513" y="1412875"/>
            <a:ext cx="1296987" cy="720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solidFill>
                  <a:srgbClr val="1F497D">
                    <a:lumMod val="50000"/>
                  </a:srgbClr>
                </a:solidFill>
              </a:rPr>
              <a:t>Bilgi İşlem ve Teknik Destek</a:t>
            </a:r>
          </a:p>
        </p:txBody>
      </p:sp>
      <p:sp>
        <p:nvSpPr>
          <p:cNvPr id="60" name="5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2FBEA-5910-4DE8-905D-CF47D3433C65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pic>
        <p:nvPicPr>
          <p:cNvPr id="49213" name="Resim 18" descr="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87624" y="274638"/>
            <a:ext cx="6624736" cy="1143000"/>
          </a:xfrm>
        </p:spPr>
        <p:txBody>
          <a:bodyPr/>
          <a:lstStyle/>
          <a:p>
            <a:pPr algn="ctr">
              <a:defRPr/>
            </a:pPr>
            <a:r>
              <a:rPr lang="tr-TR" sz="4400" b="1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 </a:t>
            </a:r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Gerçekleşen Diğer Faaliyetler</a:t>
            </a:r>
            <a:endParaRPr lang="tr-TR" sz="40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2 İçerik Yer Tutucusu"/>
          <p:cNvSpPr txBox="1">
            <a:spLocks noGrp="1"/>
          </p:cNvSpPr>
          <p:nvPr>
            <p:ph idx="1"/>
          </p:nvPr>
        </p:nvSpPr>
        <p:spPr>
          <a:xfrm>
            <a:off x="900113" y="1196975"/>
            <a:ext cx="7993062" cy="5111750"/>
          </a:xfrm>
        </p:spPr>
        <p:txBody>
          <a:bodyPr/>
          <a:lstStyle/>
          <a:p>
            <a:pPr marL="365125" lvl="1" indent="-282575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r>
              <a:rPr lang="tr-TR" dirty="0" smtClean="0">
                <a:latin typeface="Calibri" pitchFamily="34" charset="0"/>
              </a:rPr>
              <a:t>Avustralya ICD 10 AM 7. Versiyon ve DRG </a:t>
            </a:r>
            <a:r>
              <a:rPr lang="tr-TR" dirty="0" err="1" smtClean="0">
                <a:latin typeface="Calibri" pitchFamily="34" charset="0"/>
              </a:rPr>
              <a:t>Gropuer</a:t>
            </a:r>
            <a:r>
              <a:rPr lang="tr-TR" dirty="0" smtClean="0">
                <a:latin typeface="Calibri" pitchFamily="34" charset="0"/>
              </a:rPr>
              <a:t> 6 versiyonu  lisans alımı gerçekleştirildi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50000"/>
              <a:buFont typeface="Arial" pitchFamily="34" charset="0"/>
              <a:buChar char="•"/>
              <a:defRPr/>
            </a:pPr>
            <a:r>
              <a:rPr lang="tr-TR" dirty="0" smtClean="0">
                <a:latin typeface="Calibri" pitchFamily="34" charset="0"/>
              </a:rPr>
              <a:t>Yurtdışı DRG sistemini kullanan ülkelerle (Avustralya, Almanya, Makedonya) </a:t>
            </a:r>
            <a:r>
              <a:rPr lang="tr-TR" dirty="0" err="1" smtClean="0">
                <a:latin typeface="Calibri" pitchFamily="34" charset="0"/>
              </a:rPr>
              <a:t>çalıştay</a:t>
            </a:r>
            <a:r>
              <a:rPr lang="tr-TR" dirty="0" smtClean="0">
                <a:latin typeface="Calibri" pitchFamily="34" charset="0"/>
              </a:rPr>
              <a:t> ve telekonferanslar yapıldı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50000"/>
              <a:buFont typeface="Arial" pitchFamily="34" charset="0"/>
              <a:buChar char="•"/>
              <a:defRPr/>
            </a:pPr>
            <a:r>
              <a:rPr lang="tr-TR" dirty="0" smtClean="0">
                <a:latin typeface="Calibri" pitchFamily="34" charset="0"/>
              </a:rPr>
              <a:t>SGK ve TKHK gibi diğer paydaşlarla ortak çalışmalar düzenlendi ve düzenli bilgi paylaşımına geçildi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50000"/>
              <a:buFont typeface="Arial" pitchFamily="34" charset="0"/>
              <a:buChar char="•"/>
              <a:defRPr/>
            </a:pPr>
            <a:endParaRPr lang="tr-TR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50000"/>
              <a:buFont typeface="Arial" pitchFamily="34" charset="0"/>
              <a:buChar char="•"/>
              <a:defRPr/>
            </a:pPr>
            <a:endParaRPr lang="tr-TR" dirty="0">
              <a:latin typeface="Calibri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C8554-916D-494D-8099-653786F13E75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50181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669674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b="1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 </a:t>
            </a:r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Gerçekleşen Diğer Faaliyetler</a:t>
            </a:r>
            <a:endParaRPr lang="tr-TR" sz="40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2 İçerik Yer Tutucusu"/>
          <p:cNvSpPr txBox="1">
            <a:spLocks noGrp="1"/>
          </p:cNvSpPr>
          <p:nvPr>
            <p:ph idx="1"/>
          </p:nvPr>
        </p:nvSpPr>
        <p:spPr>
          <a:xfrm>
            <a:off x="827088" y="1341438"/>
            <a:ext cx="8137525" cy="5327650"/>
          </a:xfrm>
        </p:spPr>
        <p:txBody>
          <a:bodyPr/>
          <a:lstStyle/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00000"/>
              <a:buFont typeface="Wingdings 2" pitchFamily="18" charset="2"/>
              <a:buChar char=""/>
              <a:defRPr/>
            </a:pPr>
            <a:r>
              <a:rPr lang="tr-TR" b="1" dirty="0" smtClean="0">
                <a:latin typeface="Calibri" pitchFamily="34" charset="0"/>
              </a:rPr>
              <a:t>SGK ile işbirliği protokolü imzalandı</a:t>
            </a:r>
            <a:r>
              <a:rPr lang="tr-TR" dirty="0" smtClean="0">
                <a:latin typeface="Calibri" pitchFamily="34" charset="0"/>
              </a:rPr>
              <a:t>(20.08.2014)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00000"/>
              <a:buFont typeface="Wingdings 2" pitchFamily="18" charset="2"/>
              <a:buChar char=""/>
              <a:defRPr/>
            </a:pPr>
            <a:r>
              <a:rPr lang="tr-TR" dirty="0" smtClean="0">
                <a:latin typeface="Calibri" pitchFamily="34" charset="0"/>
              </a:rPr>
              <a:t>Yayınlanan </a:t>
            </a:r>
            <a:r>
              <a:rPr lang="tr-TR" dirty="0">
                <a:latin typeface="Calibri" pitchFamily="34" charset="0"/>
              </a:rPr>
              <a:t>genelge ile tüm Kamu, Özel ve Üniversite hastaneleri TİG sistemine dahil </a:t>
            </a:r>
            <a:r>
              <a:rPr lang="tr-TR" dirty="0" smtClean="0">
                <a:latin typeface="Calibri" pitchFamily="34" charset="0"/>
              </a:rPr>
              <a:t>edildi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00000"/>
              <a:buFont typeface="Wingdings 2" pitchFamily="18" charset="2"/>
              <a:buChar char=""/>
              <a:defRPr/>
            </a:pPr>
            <a:r>
              <a:rPr lang="tr-TR" dirty="0" smtClean="0">
                <a:latin typeface="Calibri" pitchFamily="34" charset="0"/>
              </a:rPr>
              <a:t>TİG </a:t>
            </a:r>
            <a:r>
              <a:rPr lang="tr-TR" dirty="0">
                <a:latin typeface="Calibri" pitchFamily="34" charset="0"/>
              </a:rPr>
              <a:t>bilgilendirme sempozyum ve </a:t>
            </a:r>
            <a:r>
              <a:rPr lang="tr-TR" dirty="0" err="1">
                <a:latin typeface="Calibri" pitchFamily="34" charset="0"/>
              </a:rPr>
              <a:t>çalıştayları</a:t>
            </a:r>
            <a:r>
              <a:rPr lang="tr-TR" dirty="0">
                <a:latin typeface="Calibri" pitchFamily="34" charset="0"/>
              </a:rPr>
              <a:t> düzenlendi (Hastane yöneticilerine, sağlık çalışanlarına, lisans öğrencilerine)  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00000"/>
              <a:buFont typeface="Wingdings 2" pitchFamily="18" charset="2"/>
              <a:buChar char=""/>
              <a:defRPr/>
            </a:pPr>
            <a:endParaRPr lang="tr-TR" dirty="0">
              <a:latin typeface="Calibri" pitchFamily="34" charset="0"/>
            </a:endParaRP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100000"/>
              <a:buFont typeface="Wingdings 2" pitchFamily="18" charset="2"/>
              <a:buChar char="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00000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00000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00000"/>
              <a:defRPr/>
            </a:pPr>
            <a:endParaRPr lang="tr-TR" dirty="0">
              <a:latin typeface="Calibri" pitchFamily="34" charset="0"/>
            </a:endParaRPr>
          </a:p>
          <a:p>
            <a:pPr marL="273050" lvl="1" indent="-273050">
              <a:lnSpc>
                <a:spcPct val="150000"/>
              </a:lnSpc>
              <a:spcBef>
                <a:spcPct val="20000"/>
              </a:spcBef>
              <a:buSzPct val="100000"/>
              <a:defRPr/>
            </a:pPr>
            <a:endParaRPr lang="tr-TR" dirty="0">
              <a:latin typeface="Calibri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F2305-78A1-4158-96DA-002C697A212C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pic>
        <p:nvPicPr>
          <p:cNvPr id="51205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11188" y="836613"/>
            <a:ext cx="8281987" cy="5024437"/>
          </a:xfrm>
        </p:spPr>
        <p:txBody>
          <a:bodyPr/>
          <a:lstStyle/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TİG  yazılımı ve diğer programların  idame</a:t>
            </a: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Verdana" pitchFamily="34" charset="0"/>
              <a:buNone/>
            </a:pP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ve geliştirilmesi,</a:t>
            </a: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Diğer ülkelerin, Euro DRG benzeri  TİG çalışmalarının takip edilmesi</a:t>
            </a: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Maliyet veri toplama </a:t>
            </a:r>
            <a:r>
              <a:rPr lang="tr-TR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arayüzü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oluşturulması</a:t>
            </a: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r>
              <a:rPr lang="tr-TR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BBaG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ve </a:t>
            </a:r>
            <a:r>
              <a:rPr lang="tr-TR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İBaG</a:t>
            </a:r>
            <a:r>
              <a:rPr lang="tr-T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geri ödemelerinde bağıl değer ve vaka karması yapısına benzer bir yapının oluşturulması</a:t>
            </a: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endParaRPr lang="tr-T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endParaRPr lang="tr-T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endParaRPr lang="tr-T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endParaRPr lang="tr-TR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49313" lvl="1" indent="-457200" eaLnBrk="1" hangingPunct="1">
              <a:lnSpc>
                <a:spcPct val="150000"/>
              </a:lnSpc>
              <a:buSzPct val="85000"/>
              <a:buFont typeface="Arial" charset="0"/>
              <a:buChar char="•"/>
            </a:pPr>
            <a:endParaRPr lang="tr-TR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BD0D9"/>
              </a:buClr>
              <a:buSzPct val="95000"/>
              <a:buFont typeface="Arial" charset="0"/>
              <a:buChar char="•"/>
            </a:pPr>
            <a:endParaRPr lang="tr-TR" sz="2800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4275" name="2 Metin kutusu"/>
          <p:cNvSpPr txBox="1">
            <a:spLocks noChangeArrowheads="1"/>
          </p:cNvSpPr>
          <p:nvPr/>
        </p:nvSpPr>
        <p:spPr bwMode="auto">
          <a:xfrm>
            <a:off x="1116013" y="285750"/>
            <a:ext cx="638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/>
              <a:t> Devam Eden Faaliyetlerimiz</a:t>
            </a:r>
          </a:p>
        </p:txBody>
      </p:sp>
      <p:pic>
        <p:nvPicPr>
          <p:cNvPr id="54276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B43DE-5454-490B-B033-0FCAE58BA50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0113" y="1341438"/>
            <a:ext cx="7993062" cy="4967287"/>
          </a:xfrm>
        </p:spPr>
        <p:txBody>
          <a:bodyPr/>
          <a:lstStyle/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tr-TR" dirty="0" err="1" smtClean="0">
                <a:latin typeface="Calibri" pitchFamily="34" charset="0"/>
              </a:rPr>
              <a:t>Australian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Coding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Benchmark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Audit</a:t>
            </a:r>
            <a:r>
              <a:rPr lang="tr-TR" dirty="0" smtClean="0">
                <a:latin typeface="Calibri" pitchFamily="34" charset="0"/>
              </a:rPr>
              <a:t> (ACBA) adlı bir uygulama ve </a:t>
            </a:r>
            <a:r>
              <a:rPr lang="en-US" dirty="0" smtClean="0">
                <a:latin typeface="Calibri" pitchFamily="34" charset="0"/>
              </a:rPr>
              <a:t>PICQ </a:t>
            </a:r>
            <a:r>
              <a:rPr lang="tr-TR" dirty="0" smtClean="0">
                <a:latin typeface="Calibri" pitchFamily="34" charset="0"/>
              </a:rPr>
              <a:t>adı verilen bir yazılım sistemi ile klinik kodlama kalitesinin artırılması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tr-TR" dirty="0" smtClean="0">
                <a:latin typeface="Calibri" pitchFamily="34" charset="0"/>
              </a:rPr>
              <a:t>İleri klinik kodlama eğitimleri yaparak klinik kodlamacı bilgi ve </a:t>
            </a:r>
            <a:r>
              <a:rPr lang="tr-TR" dirty="0" smtClean="0">
                <a:latin typeface="Calibri" pitchFamily="34" charset="0"/>
              </a:rPr>
              <a:t>birikimlerinin </a:t>
            </a:r>
            <a:r>
              <a:rPr lang="tr-TR" dirty="0" smtClean="0">
                <a:latin typeface="Calibri" pitchFamily="34" charset="0"/>
              </a:rPr>
              <a:t>artırılması</a:t>
            </a:r>
          </a:p>
          <a:p>
            <a:pPr marL="365125" lvl="1" indent="-282575">
              <a:lnSpc>
                <a:spcPct val="150000"/>
              </a:lnSpc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tr-TR" dirty="0" err="1" smtClean="0">
                <a:latin typeface="Calibri" pitchFamily="34" charset="0"/>
              </a:rPr>
              <a:t>TİG’in</a:t>
            </a:r>
            <a:r>
              <a:rPr lang="tr-TR" dirty="0" smtClean="0">
                <a:latin typeface="Calibri" pitchFamily="34" charset="0"/>
              </a:rPr>
              <a:t> Türkiye’de geri ödeme modeli olarak uygulanmasının sağlanmasına yönelik çalışmaların teşvik edilmesi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5585172" cy="1143000"/>
          </a:xfrm>
        </p:spPr>
        <p:txBody>
          <a:bodyPr/>
          <a:lstStyle/>
          <a:p>
            <a:pPr algn="ctr">
              <a:defRPr/>
            </a:pPr>
            <a:r>
              <a:rPr lang="tr-TR" sz="4400" b="1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 </a:t>
            </a:r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Hedefler</a:t>
            </a:r>
            <a:endParaRPr lang="tr-TR" sz="40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D75B0-E523-48FE-B431-1D19AA7D73CA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  <p:pic>
        <p:nvPicPr>
          <p:cNvPr id="52229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100" y="1124223"/>
            <a:ext cx="3856980" cy="936625"/>
          </a:xfrm>
        </p:spPr>
        <p:txBody>
          <a:bodyPr/>
          <a:lstStyle/>
          <a:p>
            <a:pPr>
              <a:defRPr/>
            </a:pPr>
            <a:r>
              <a:rPr lang="tr-TR" sz="4000" b="1" spc="50" dirty="0" smtClean="0">
                <a:ln w="11430"/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TİG  </a:t>
            </a:r>
            <a:endParaRPr lang="tr-TR" sz="4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0113" y="2357454"/>
            <a:ext cx="8172450" cy="3714752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tr-TR" sz="2800" spc="50" dirty="0" smtClean="0">
                <a:ln w="11430"/>
                <a:latin typeface="Calibri" pitchFamily="34" charset="0"/>
                <a:cs typeface="Times New Roman" pitchFamily="18" charset="0"/>
              </a:rPr>
              <a:t>	Hastalıkların </a:t>
            </a:r>
            <a:r>
              <a:rPr lang="tr-TR" sz="2800" b="1" spc="50" dirty="0" smtClean="0">
                <a:ln w="11430"/>
                <a:latin typeface="Calibri" pitchFamily="34" charset="0"/>
                <a:cs typeface="Times New Roman" pitchFamily="18" charset="0"/>
              </a:rPr>
              <a:t>klinik</a:t>
            </a:r>
            <a:r>
              <a:rPr lang="tr-TR" sz="2800" spc="50" dirty="0" smtClean="0">
                <a:ln w="11430"/>
                <a:latin typeface="Calibri" pitchFamily="34" charset="0"/>
                <a:cs typeface="Times New Roman" pitchFamily="18" charset="0"/>
              </a:rPr>
              <a:t> ve </a:t>
            </a:r>
            <a:r>
              <a:rPr lang="tr-TR" sz="2800" b="1" spc="50" dirty="0" smtClean="0">
                <a:ln w="11430"/>
                <a:latin typeface="Calibri" pitchFamily="34" charset="0"/>
                <a:cs typeface="Times New Roman" pitchFamily="18" charset="0"/>
              </a:rPr>
              <a:t>maliyet</a:t>
            </a:r>
            <a:r>
              <a:rPr lang="tr-TR" sz="2800" spc="50" dirty="0" smtClean="0">
                <a:ln w="11430"/>
                <a:latin typeface="Calibri" pitchFamily="34" charset="0"/>
                <a:cs typeface="Times New Roman" pitchFamily="18" charset="0"/>
              </a:rPr>
              <a:t> verilerini </a:t>
            </a:r>
            <a:r>
              <a:rPr lang="tr-TR" sz="2800" spc="50" dirty="0" smtClean="0">
                <a:ln w="11430"/>
                <a:latin typeface="Calibri" pitchFamily="34" charset="0"/>
                <a:cs typeface="Times New Roman" pitchFamily="18" charset="0"/>
              </a:rPr>
              <a:t>kullanılarak </a:t>
            </a:r>
            <a:r>
              <a:rPr lang="tr-TR" sz="2800" spc="50" dirty="0" smtClean="0">
                <a:ln w="11430"/>
                <a:latin typeface="Calibri" pitchFamily="34" charset="0"/>
                <a:cs typeface="Times New Roman" pitchFamily="18" charset="0"/>
              </a:rPr>
              <a:t>gruplandırılmasını ve benzer hastalıkların benzer gruplara atanmasını içeren “</a:t>
            </a:r>
            <a:r>
              <a:rPr lang="tr-TR" sz="2800" b="1" spc="50" dirty="0" smtClean="0">
                <a:ln w="11430"/>
                <a:latin typeface="Calibri" pitchFamily="34" charset="0"/>
                <a:cs typeface="Times New Roman" pitchFamily="18" charset="0"/>
              </a:rPr>
              <a:t>Yatan Hasta Sınıflandırma Sistemi</a:t>
            </a:r>
            <a:r>
              <a:rPr lang="tr-TR" sz="2800" spc="50" dirty="0" smtClean="0">
                <a:ln w="11430"/>
                <a:latin typeface="Calibri" pitchFamily="34" charset="0"/>
                <a:cs typeface="Times New Roman" pitchFamily="18" charset="0"/>
              </a:rPr>
              <a:t>”dir.</a:t>
            </a:r>
          </a:p>
          <a:p>
            <a:pPr>
              <a:lnSpc>
                <a:spcPct val="150000"/>
              </a:lnSpc>
              <a:defRPr/>
            </a:pPr>
            <a:endParaRPr lang="tr-TR" sz="2800" spc="50" dirty="0" smtClean="0">
              <a:ln w="11430"/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endParaRPr lang="tr-TR" sz="2800" dirty="0">
              <a:latin typeface="Calibri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50989-1C8C-4F6E-A0E2-54B78315530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16389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İçerik Yer Tutucusu"/>
          <p:cNvSpPr>
            <a:spLocks noGrp="1"/>
          </p:cNvSpPr>
          <p:nvPr>
            <p:ph idx="1"/>
          </p:nvPr>
        </p:nvSpPr>
        <p:spPr>
          <a:xfrm>
            <a:off x="900113" y="1600200"/>
            <a:ext cx="8064500" cy="4525963"/>
          </a:xfrm>
        </p:spPr>
        <p:txBody>
          <a:bodyPr/>
          <a:lstStyle/>
          <a:p>
            <a:r>
              <a:rPr lang="tr-TR" sz="2800" dirty="0" smtClean="0">
                <a:latin typeface="Calibri" pitchFamily="34" charset="0"/>
              </a:rPr>
              <a:t>Ayaktan hasta </a:t>
            </a:r>
            <a:r>
              <a:rPr lang="tr-TR" sz="2800" dirty="0" err="1" smtClean="0">
                <a:latin typeface="Calibri" pitchFamily="34" charset="0"/>
              </a:rPr>
              <a:t>TİG’ini</a:t>
            </a:r>
            <a:r>
              <a:rPr lang="tr-TR" sz="2800" dirty="0" smtClean="0">
                <a:latin typeface="Calibri" pitchFamily="34" charset="0"/>
              </a:rPr>
              <a:t> oluşturmak için çalışmaların yapılması</a:t>
            </a:r>
          </a:p>
          <a:p>
            <a:endParaRPr lang="tr-TR" sz="2800" dirty="0" smtClean="0">
              <a:latin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</a:rPr>
              <a:t>Uluslar arası sağlık </a:t>
            </a:r>
            <a:r>
              <a:rPr lang="tr-TR" sz="2800" dirty="0" smtClean="0">
                <a:latin typeface="Calibri" pitchFamily="34" charset="0"/>
              </a:rPr>
              <a:t>istatistikleri için dünya </a:t>
            </a:r>
            <a:r>
              <a:rPr lang="tr-TR" sz="2800" dirty="0" smtClean="0">
                <a:latin typeface="Calibri" pitchFamily="34" charset="0"/>
              </a:rPr>
              <a:t>normlarında veri oluşturulması</a:t>
            </a:r>
          </a:p>
          <a:p>
            <a:endParaRPr lang="tr-TR" sz="2800" dirty="0" smtClean="0">
              <a:latin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</a:rPr>
              <a:t>Klinik kalite, hastane ve hekim performanslarına yönelik doğru veri </a:t>
            </a:r>
            <a:r>
              <a:rPr lang="tr-TR" sz="2800" dirty="0" smtClean="0">
                <a:latin typeface="Calibri" pitchFamily="34" charset="0"/>
              </a:rPr>
              <a:t>kaynaklarının </a:t>
            </a:r>
            <a:r>
              <a:rPr lang="tr-TR" sz="2800" dirty="0" smtClean="0">
                <a:latin typeface="Calibri" pitchFamily="34" charset="0"/>
              </a:rPr>
              <a:t>oluşturulması </a:t>
            </a:r>
          </a:p>
          <a:p>
            <a:endParaRPr lang="tr-TR" sz="2800" dirty="0" smtClean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4400" b="1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 </a:t>
            </a:r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Hedefler</a:t>
            </a:r>
            <a:endParaRPr lang="tr-TR" sz="40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549AC-8F73-4EBF-98DD-BBB45842BCB8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pic>
        <p:nvPicPr>
          <p:cNvPr id="53253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40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Sonuç</a:t>
            </a:r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>
          <a:xfrm>
            <a:off x="971550" y="1700213"/>
            <a:ext cx="7848600" cy="48244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TİG alt yapı çalışmaları tamamlanmıştır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İnsan gücü kapasitesi oluşturulmuştur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Üniversite ve özel hastanelerde de kapasite oluşumu sağlanmıştır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Türkiye’ye özgü TİG maliyeti ve bağıl değer hesaplaması yapılmıştır</a:t>
            </a:r>
          </a:p>
          <a:p>
            <a:pPr algn="just">
              <a:lnSpc>
                <a:spcPct val="150000"/>
              </a:lnSpc>
            </a:pPr>
            <a:endParaRPr lang="tr-TR" sz="2800" dirty="0" smtClean="0">
              <a:latin typeface="Calibri" pitchFamily="34" charset="0"/>
            </a:endParaRPr>
          </a:p>
        </p:txBody>
      </p:sp>
      <p:pic>
        <p:nvPicPr>
          <p:cNvPr id="58372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D8307-821D-48CE-AB5F-359168199430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6232525" cy="8509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40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Sonuç</a:t>
            </a:r>
          </a:p>
        </p:txBody>
      </p:sp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>
          <a:xfrm>
            <a:off x="1000125" y="1196925"/>
            <a:ext cx="7934325" cy="5472435"/>
          </a:xfrm>
        </p:spPr>
        <p:txBody>
          <a:bodyPr/>
          <a:lstStyle/>
          <a:p>
            <a:pPr algn="just">
              <a:buSzPct val="100000"/>
            </a:pPr>
            <a:r>
              <a:rPr lang="tr-TR" sz="2800" dirty="0" smtClean="0">
                <a:latin typeface="Calibri" pitchFamily="34" charset="0"/>
              </a:rPr>
              <a:t>SGK ve TKHK, </a:t>
            </a:r>
            <a:r>
              <a:rPr lang="tr-TR" sz="2800" dirty="0" err="1" smtClean="0">
                <a:latin typeface="Calibri" pitchFamily="34" charset="0"/>
              </a:rPr>
              <a:t>TİG’de</a:t>
            </a:r>
            <a:r>
              <a:rPr lang="tr-TR" sz="2800" dirty="0" smtClean="0">
                <a:latin typeface="Calibri" pitchFamily="34" charset="0"/>
              </a:rPr>
              <a:t> ana paydaşlar olarak rol almalıdır.</a:t>
            </a:r>
          </a:p>
          <a:p>
            <a:pPr algn="just">
              <a:buSzPct val="100000"/>
            </a:pPr>
            <a:r>
              <a:rPr lang="tr-TR" sz="2800" dirty="0" smtClean="0">
                <a:latin typeface="Calibri" pitchFamily="34" charset="0"/>
              </a:rPr>
              <a:t>Tüm hastanelerde TİG uygulamalarının etkinliğini sağlayacak tedbirler alınmalıdır</a:t>
            </a:r>
          </a:p>
          <a:p>
            <a:pPr algn="just">
              <a:buSzPct val="100000"/>
            </a:pPr>
            <a:r>
              <a:rPr lang="tr-TR" sz="2800" b="1" dirty="0" smtClean="0">
                <a:latin typeface="Calibri" pitchFamily="34" charset="0"/>
              </a:rPr>
              <a:t>İzleme ve değerlendirmelerde </a:t>
            </a:r>
            <a:r>
              <a:rPr lang="tr-TR" sz="2800" dirty="0" smtClean="0">
                <a:latin typeface="Calibri" pitchFamily="34" charset="0"/>
              </a:rPr>
              <a:t>TİG sistemi kullanmalıdır</a:t>
            </a:r>
          </a:p>
          <a:p>
            <a:pPr algn="just">
              <a:buSzPct val="100000"/>
            </a:pPr>
            <a:r>
              <a:rPr lang="tr-TR" sz="2800" dirty="0" smtClean="0">
                <a:latin typeface="Calibri" pitchFamily="34" charset="0"/>
              </a:rPr>
              <a:t>Yönetici </a:t>
            </a:r>
            <a:r>
              <a:rPr lang="tr-TR" sz="2800" b="1" dirty="0" smtClean="0">
                <a:latin typeface="Calibri" pitchFamily="34" charset="0"/>
              </a:rPr>
              <a:t>karnelerinde</a:t>
            </a:r>
            <a:r>
              <a:rPr lang="tr-TR" sz="2800" dirty="0" smtClean="0">
                <a:latin typeface="Calibri" pitchFamily="34" charset="0"/>
              </a:rPr>
              <a:t> TİG verileri baz alınmalıdır</a:t>
            </a:r>
          </a:p>
          <a:p>
            <a:pPr algn="just">
              <a:buSzPct val="100000"/>
            </a:pPr>
            <a:r>
              <a:rPr lang="tr-TR" sz="2800" b="1" dirty="0" smtClean="0">
                <a:latin typeface="Calibri" pitchFamily="34" charset="0"/>
              </a:rPr>
              <a:t>Hak edişler</a:t>
            </a:r>
            <a:r>
              <a:rPr lang="tr-TR" sz="2800" dirty="0" smtClean="0">
                <a:latin typeface="Calibri" pitchFamily="34" charset="0"/>
              </a:rPr>
              <a:t> TİG modeli üzerinden yapılmalıdır</a:t>
            </a:r>
          </a:p>
          <a:p>
            <a:pPr algn="just">
              <a:buSzPct val="100000"/>
              <a:buNone/>
            </a:pPr>
            <a:endParaRPr lang="tr-TR" sz="2800" dirty="0" smtClean="0">
              <a:latin typeface="Calibri" pitchFamily="34" charset="0"/>
            </a:endParaRPr>
          </a:p>
          <a:p>
            <a:pPr algn="just">
              <a:buSzPct val="100000"/>
            </a:pPr>
            <a:r>
              <a:rPr lang="tr-TR" sz="2800" b="1" dirty="0" smtClean="0">
                <a:latin typeface="Calibri" pitchFamily="34" charset="0"/>
              </a:rPr>
              <a:t>TİG, diğer gelişmiş ülkelerde olduğu gibi Ülkemizde de eksiksiz olarak hayata geçirilmelidir.</a:t>
            </a:r>
          </a:p>
          <a:p>
            <a:pPr algn="just"/>
            <a:endParaRPr lang="tr-TR" sz="2800" dirty="0" smtClean="0">
              <a:latin typeface="Calibri" pitchFamily="34" charset="0"/>
            </a:endParaRPr>
          </a:p>
        </p:txBody>
      </p:sp>
      <p:pic>
        <p:nvPicPr>
          <p:cNvPr id="59396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45D4A-C4BE-4917-8EA2-B248882CB450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İçerik Yer Tutucusu"/>
          <p:cNvSpPr>
            <a:spLocks noGrp="1"/>
          </p:cNvSpPr>
          <p:nvPr>
            <p:ph idx="1"/>
          </p:nvPr>
        </p:nvSpPr>
        <p:spPr>
          <a:xfrm>
            <a:off x="1435100" y="3214688"/>
            <a:ext cx="749935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5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Teşekkürler..</a:t>
            </a:r>
          </a:p>
        </p:txBody>
      </p:sp>
      <p:pic>
        <p:nvPicPr>
          <p:cNvPr id="60419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10709-9F03-4830-9DF6-2FE02BAAE757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>
          <a:xfrm>
            <a:off x="955675" y="1563705"/>
            <a:ext cx="7720013" cy="44370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alibri" pitchFamily="34" charset="0"/>
              </a:rPr>
              <a:t>TİG hastalıkları önce ana tanıya göre, daha sonra da işlemlerine  göre </a:t>
            </a:r>
            <a:r>
              <a:rPr lang="tr-TR" sz="2800" dirty="0" smtClean="0">
                <a:latin typeface="Calibri" pitchFamily="34" charset="0"/>
              </a:rPr>
              <a:t>gruplandırır</a:t>
            </a:r>
            <a:endParaRPr lang="tr-TR" sz="28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alibri" pitchFamily="34" charset="0"/>
              </a:rPr>
              <a:t>Harcanan tedavi giderlerini parasal değer yerine bağıl değer olarak </a:t>
            </a:r>
            <a:r>
              <a:rPr lang="tr-TR" sz="2800" dirty="0" smtClean="0">
                <a:latin typeface="Calibri" pitchFamily="34" charset="0"/>
              </a:rPr>
              <a:t>belirler</a:t>
            </a:r>
            <a:endParaRPr lang="tr-TR" sz="28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800" dirty="0" smtClean="0">
                <a:latin typeface="Calibri" pitchFamily="34" charset="0"/>
              </a:rPr>
              <a:t>Hastane verimliliğini ve etkililiğini teşvik eder.</a:t>
            </a:r>
          </a:p>
          <a:p>
            <a:pPr marL="849313" lvl="1" indent="-457200">
              <a:lnSpc>
                <a:spcPct val="150000"/>
              </a:lnSpc>
              <a:spcBef>
                <a:spcPct val="20000"/>
              </a:spcBef>
              <a:buSzPct val="85000"/>
              <a:buNone/>
            </a:pPr>
            <a:endParaRPr lang="tr-TR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tr-TR" sz="2800" dirty="0" smtClean="0">
              <a:latin typeface="Calibri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06732-8F27-4523-BD6C-D8A115254464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18436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33337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1547813" y="428604"/>
            <a:ext cx="116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b="1" spc="50" dirty="0">
                <a:ln w="11430"/>
                <a:cs typeface="Times New Roman" pitchFamily="18" charset="0"/>
              </a:rPr>
              <a:t>TİG </a:t>
            </a:r>
            <a:r>
              <a:rPr lang="tr-TR" sz="4000" b="1" spc="50" dirty="0" smtClean="0">
                <a:ln w="11430"/>
                <a:cs typeface="Times New Roman" pitchFamily="18" charset="0"/>
              </a:rPr>
              <a:t> 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28750" y="188640"/>
            <a:ext cx="4643438" cy="7064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4000" b="1" dirty="0" err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TİG’de</a:t>
            </a:r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Amaç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052289"/>
            <a:ext cx="8244408" cy="55450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Hastalık grupları arasındaki maliyet farklılıklarını ortaya koymak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</a:rPr>
              <a:t>Vakaların </a:t>
            </a:r>
            <a:r>
              <a:rPr lang="tr-TR" sz="2800" b="1" dirty="0" smtClean="0">
                <a:latin typeface="Calibri" pitchFamily="34" charset="0"/>
              </a:rPr>
              <a:t>türlerini ve şiddetini </a:t>
            </a:r>
            <a:r>
              <a:rPr lang="tr-TR" sz="2800" dirty="0" smtClean="0">
                <a:latin typeface="Calibri" pitchFamily="34" charset="0"/>
              </a:rPr>
              <a:t>baz alarak kaynakların  daha </a:t>
            </a:r>
            <a:r>
              <a:rPr lang="tr-TR" sz="2800" b="1" dirty="0" smtClean="0">
                <a:latin typeface="Calibri" pitchFamily="34" charset="0"/>
              </a:rPr>
              <a:t>adil</a:t>
            </a:r>
            <a:r>
              <a:rPr lang="tr-TR" sz="2800" dirty="0" smtClean="0">
                <a:latin typeface="Calibri" pitchFamily="34" charset="0"/>
              </a:rPr>
              <a:t>  bir biçimde dağıtılmasını sağlamak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Yönetilebilir bir ödeme sistemi sunmak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Sağlık insan gücü planlaması için veri sağlamak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TİG uygulayan ülkelerle karşılaştırma imkanı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Hastane yönetim aracı olarak yararlanmak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sz="2800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sz="2800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sz="2800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tr-TR" sz="2800" dirty="0" smtClean="0">
              <a:solidFill>
                <a:srgbClr val="03495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9460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52A47-6961-49A4-AD88-BCAEAE6F7B47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971550" y="1268413"/>
            <a:ext cx="7992938" cy="4800600"/>
          </a:xfrm>
        </p:spPr>
        <p:txBody>
          <a:bodyPr/>
          <a:lstStyle/>
          <a:p>
            <a:pPr marL="342900" indent="-342900" defTabSz="457200">
              <a:lnSpc>
                <a:spcPct val="150000"/>
              </a:lnSpc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1970'li yıllarda Yale Üniversitesi 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tarafından  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hastanelerde </a:t>
            </a: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bütçeleme, maliyet ve kalite kontrolünün 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sağlanması 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amacıyla 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geliştirilmiştir. 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1983’te ABD Sağlık Sigorta Sistemi (</a:t>
            </a:r>
            <a:r>
              <a:rPr lang="tr-TR" sz="2800" dirty="0" err="1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Medicare</a:t>
            </a:r>
            <a:r>
              <a:rPr lang="tr-TR" sz="2800" dirty="0" smtClean="0"/>
              <a:t>) </a:t>
            </a: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için ileriye dönük bir ödeme sistemine uyarlanmıştır. 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tr-TR" sz="2800" dirty="0" smtClean="0">
                <a:solidFill>
                  <a:srgbClr val="000000"/>
                </a:solidFill>
                <a:latin typeface="Calibri" pitchFamily="34" charset="0"/>
                <a:ea typeface="Cambria Math" pitchFamily="18" charset="0"/>
                <a:cs typeface="Cambria Math" pitchFamily="18" charset="0"/>
              </a:rPr>
              <a:t>Ayrıca ödeme sistemi dışında TİG,  hastane performansını ölçülebilir hale getirmede ve değerlendirmede kullanılmıştır.</a:t>
            </a:r>
            <a:endParaRPr lang="tr-TR" sz="2800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B266B-D09C-45EA-ACC0-F29113F840D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21508" name="3 Metin kutusu"/>
          <p:cNvSpPr txBox="1">
            <a:spLocks noChangeArrowheads="1"/>
          </p:cNvSpPr>
          <p:nvPr/>
        </p:nvSpPr>
        <p:spPr bwMode="auto">
          <a:xfrm>
            <a:off x="2052638" y="404813"/>
            <a:ext cx="313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4000" b="1" dirty="0"/>
              <a:t>Dünyada  TİG </a:t>
            </a:r>
          </a:p>
        </p:txBody>
      </p:sp>
      <p:pic>
        <p:nvPicPr>
          <p:cNvPr id="21509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971550" y="404813"/>
            <a:ext cx="7921625" cy="7826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4000" b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TİG Kullanan Ülkeler</a:t>
            </a:r>
          </a:p>
        </p:txBody>
      </p:sp>
      <p:pic>
        <p:nvPicPr>
          <p:cNvPr id="22531" name="Picture 4" descr="C:\Users\hg\Desktop\dünya_T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792003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Resim 18" descr="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63B4A-77A4-4AF1-8F1F-950AFB7307C5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0" y="274638"/>
            <a:ext cx="90360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4000" b="1">
              <a:latin typeface="Gill Sans MT" pitchFamily="34" charset="0"/>
            </a:endParaRPr>
          </a:p>
        </p:txBody>
      </p:sp>
      <p:pic>
        <p:nvPicPr>
          <p:cNvPr id="23555" name="Resim 18" descr="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1116013" y="1412875"/>
          <a:ext cx="7777162" cy="4897438"/>
        </p:xfrm>
        <a:graphic>
          <a:graphicData uri="http://schemas.openxmlformats.org/drawingml/2006/table">
            <a:tbl>
              <a:tblPr/>
              <a:tblGrid>
                <a:gridCol w="2592387"/>
                <a:gridCol w="2592388"/>
                <a:gridCol w="2592387"/>
              </a:tblGrid>
              <a:tr h="48974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Avustralya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ABD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Port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ekiz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Kanada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İrlanda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İtalya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İspanya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Almanya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Macaristan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3495C"/>
                        </a:buClr>
                        <a:buSzPct val="10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Çek Cum.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Bulgaristan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Romanya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Slovenya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İsviçre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İngiltere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osta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Ri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İzlanda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Nor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veç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İsveç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D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n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imarka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Finland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iya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Bel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çika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Hollanda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Jap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onya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Singap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ur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Mal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ezya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ayland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Kore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yvan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Çin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Yeni Zelanda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E72"/>
                        </a:buClr>
                        <a:buSzPct val="5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Diğer….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4E0"/>
                    </a:solidFill>
                  </a:tcPr>
                </a:tc>
              </a:tr>
            </a:tbl>
          </a:graphicData>
        </a:graphic>
      </p:graphicFrame>
      <p:sp>
        <p:nvSpPr>
          <p:cNvPr id="23566" name="4 Dikdörtgen"/>
          <p:cNvSpPr>
            <a:spLocks noChangeArrowheads="1"/>
          </p:cNvSpPr>
          <p:nvPr/>
        </p:nvSpPr>
        <p:spPr bwMode="auto">
          <a:xfrm>
            <a:off x="2314575" y="333375"/>
            <a:ext cx="4514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4000" b="1" dirty="0"/>
              <a:t>TİG Kullanan Ülkeler</a:t>
            </a:r>
            <a:endParaRPr lang="tr-TR" sz="4000" b="1" dirty="0">
              <a:solidFill>
                <a:srgbClr val="FFFFFF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4000" b="1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TİG Ülke Uygulama Örnekleri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Yabancı bir DRG sistemini alarak hiç değişiklik yapılmadan veya az bir değişiklikle kullanan ülkeler:  </a:t>
            </a:r>
            <a:r>
              <a:rPr lang="tr-T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İrlanda,Polonya,İspanya,Portekiz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Ciddi değişiklik yapıldıktan sonra kullanan ülkeler:          </a:t>
            </a:r>
            <a:r>
              <a:rPr lang="tr-T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Fransa, Almanya, </a:t>
            </a:r>
            <a:r>
              <a:rPr lang="tr-TR" sz="2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Estonya</a:t>
            </a:r>
            <a:r>
              <a:rPr lang="tr-T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tr-TR" sz="2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Finlandinya</a:t>
            </a:r>
            <a:r>
              <a:rPr lang="tr-T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İsveç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tr-T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Kendi DRG sistemlerini kuran ülkeler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Avusturya, İngiltere,Hollanda </a:t>
            </a:r>
          </a:p>
          <a:p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0CDA2-67D2-4005-8B27-F81CC97D74E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ündönümü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TİG SUNUM_new 28.03.2013</Template>
  <TotalTime>2091</TotalTime>
  <Words>1101</Words>
  <Application>Microsoft Office PowerPoint</Application>
  <PresentationFormat>Ekran Gösterisi (4:3)</PresentationFormat>
  <Paragraphs>375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33</vt:i4>
      </vt:variant>
    </vt:vector>
  </HeadingPairs>
  <TitlesOfParts>
    <vt:vector size="35" baseType="lpstr">
      <vt:lpstr>Özel Tasarım</vt:lpstr>
      <vt:lpstr>Gündönümü</vt:lpstr>
      <vt:lpstr>Slayt 1</vt:lpstr>
      <vt:lpstr>Sunum Planı</vt:lpstr>
      <vt:lpstr>TİG  </vt:lpstr>
      <vt:lpstr>Slayt 4</vt:lpstr>
      <vt:lpstr>TİG’de Amaç</vt:lpstr>
      <vt:lpstr>Slayt 6</vt:lpstr>
      <vt:lpstr>TİG Kullanan Ülkeler</vt:lpstr>
      <vt:lpstr>Slayt 8</vt:lpstr>
      <vt:lpstr>TİG Ülke Uygulama Örnekleri</vt:lpstr>
      <vt:lpstr>Türkiye’de TİG Gelişim Süreci</vt:lpstr>
      <vt:lpstr>Slayt 11</vt:lpstr>
      <vt:lpstr>TİG Eğitimi Faaliyetleri</vt:lpstr>
      <vt:lpstr>Slayt 13</vt:lpstr>
      <vt:lpstr>Slayt 14</vt:lpstr>
      <vt:lpstr>Slayt 15</vt:lpstr>
      <vt:lpstr>Slayt 16</vt:lpstr>
      <vt:lpstr>TİG/İBAG/BBAG</vt:lpstr>
      <vt:lpstr>Slayt 18</vt:lpstr>
      <vt:lpstr>TİG Maliyet Çalışması- Örneklem Seçimi</vt:lpstr>
      <vt:lpstr>TİG Maliyet Çalışması</vt:lpstr>
      <vt:lpstr>Maliyet Çalışmasında Örneklem Temsil Kümesi</vt:lpstr>
      <vt:lpstr>Yayınlarımız</vt:lpstr>
      <vt:lpstr>TİG Yazılım Uygulamaları</vt:lpstr>
      <vt:lpstr>Kalite Değerlendirme Çalışmaları</vt:lpstr>
      <vt:lpstr>Klinik Kalite Değerlendirme Çalışmaları</vt:lpstr>
      <vt:lpstr> Gerçekleşen Diğer Faaliyetler</vt:lpstr>
      <vt:lpstr> Gerçekleşen Diğer Faaliyetler</vt:lpstr>
      <vt:lpstr>Slayt 28</vt:lpstr>
      <vt:lpstr> Hedefler</vt:lpstr>
      <vt:lpstr> Hedefler</vt:lpstr>
      <vt:lpstr>Sonuç</vt:lpstr>
      <vt:lpstr>Sonuç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TİG SUNUM</dc:title>
  <dc:creator>LENOVO</dc:creator>
  <cp:lastModifiedBy>Abdullah ÖZTÜRK</cp:lastModifiedBy>
  <cp:revision>354</cp:revision>
  <dcterms:created xsi:type="dcterms:W3CDTF">2013-03-28T19:17:37Z</dcterms:created>
  <dcterms:modified xsi:type="dcterms:W3CDTF">2014-09-29T21:25:02Z</dcterms:modified>
</cp:coreProperties>
</file>