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sldIdLst>
    <p:sldId id="256" r:id="rId2"/>
    <p:sldId id="299" r:id="rId3"/>
    <p:sldId id="257" r:id="rId4"/>
    <p:sldId id="258" r:id="rId5"/>
    <p:sldId id="259" r:id="rId6"/>
    <p:sldId id="260" r:id="rId7"/>
    <p:sldId id="261" r:id="rId8"/>
    <p:sldId id="262" r:id="rId9"/>
    <p:sldId id="263" r:id="rId10"/>
    <p:sldId id="264" r:id="rId11"/>
    <p:sldId id="265" r:id="rId12"/>
    <p:sldId id="267" r:id="rId13"/>
    <p:sldId id="268" r:id="rId14"/>
    <p:sldId id="274" r:id="rId15"/>
    <p:sldId id="266" r:id="rId16"/>
    <p:sldId id="269" r:id="rId17"/>
    <p:sldId id="270" r:id="rId18"/>
    <p:sldId id="271" r:id="rId19"/>
    <p:sldId id="272" r:id="rId20"/>
    <p:sldId id="273"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FAF5AC-5A1A-478F-9D07-9A51DEF8378A}" type="datetimeFigureOut">
              <a:rPr lang="tr-TR" smtClean="0"/>
              <a:pPr/>
              <a:t>04.08.2010</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2F476-A0ED-4F44-BE23-1666E989D6AA}"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8/4/2010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8/4/2010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TEŞHİS İLİŞKİLİ </a:t>
            </a:r>
            <a:r>
              <a:rPr lang="tr-TR" dirty="0" smtClean="0"/>
              <a:t>GRUPLAR</a:t>
            </a:r>
            <a:br>
              <a:rPr lang="tr-TR" dirty="0" smtClean="0"/>
            </a:br>
            <a:endParaRPr lang="tr-TR" dirty="0"/>
          </a:p>
        </p:txBody>
      </p:sp>
      <p:sp>
        <p:nvSpPr>
          <p:cNvPr id="3" name="Subtitle 2"/>
          <p:cNvSpPr>
            <a:spLocks noGrp="1"/>
          </p:cNvSpPr>
          <p:nvPr>
            <p:ph type="subTitle" idx="1"/>
          </p:nvPr>
        </p:nvSpPr>
        <p:spPr/>
        <p:txBody>
          <a:bodyPr>
            <a:normAutofit/>
          </a:bodyPr>
          <a:lstStyle/>
          <a:p>
            <a:r>
              <a:rPr lang="tr-TR" dirty="0" smtClean="0">
                <a:solidFill>
                  <a:srgbClr val="FFC000"/>
                </a:solidFill>
              </a:rPr>
              <a:t>PERFORMANS  YÖNETİMİ VE KALİTE GELİŞTİRME DAİRESİ BAŞKANLIĞI</a:t>
            </a:r>
            <a:r>
              <a:rPr lang="tr-TR" dirty="0" smtClean="0"/>
              <a:t> </a:t>
            </a:r>
          </a:p>
          <a:p>
            <a:r>
              <a:rPr lang="tr-TR" dirty="0" smtClean="0">
                <a:solidFill>
                  <a:srgbClr val="FFC000"/>
                </a:solidFill>
              </a:rPr>
              <a:t>TEŞHİS İLİŞKİLİ GRUPLAR ŞUBE MÜDÜRLÜĞÜ</a:t>
            </a:r>
          </a:p>
          <a:p>
            <a:r>
              <a:rPr lang="tr-TR" sz="2000" dirty="0" smtClean="0"/>
              <a:t>DR</a:t>
            </a:r>
            <a:r>
              <a:rPr lang="tr-TR" sz="2000" dirty="0" smtClean="0"/>
              <a:t>. ÜMİT BAŞARA</a:t>
            </a:r>
            <a:endParaRPr lang="tr-TR"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dirty="0" err="1" smtClean="0"/>
              <a:t>International</a:t>
            </a:r>
            <a:r>
              <a:rPr lang="tr-TR" dirty="0" smtClean="0"/>
              <a:t> </a:t>
            </a:r>
            <a:r>
              <a:rPr lang="tr-TR" dirty="0" err="1" smtClean="0"/>
              <a:t>Classification</a:t>
            </a:r>
            <a:r>
              <a:rPr lang="tr-TR" dirty="0" smtClean="0"/>
              <a:t> Of </a:t>
            </a:r>
            <a:r>
              <a:rPr lang="tr-TR" dirty="0" err="1" smtClean="0"/>
              <a:t>Disease</a:t>
            </a:r>
            <a:r>
              <a:rPr lang="tr-TR" dirty="0" smtClean="0"/>
              <a:t> - ICD Evrimi</a:t>
            </a:r>
          </a:p>
        </p:txBody>
      </p:sp>
      <p:sp>
        <p:nvSpPr>
          <p:cNvPr id="3" name="Content Placeholder 2"/>
          <p:cNvSpPr>
            <a:spLocks noGrp="1"/>
          </p:cNvSpPr>
          <p:nvPr>
            <p:ph idx="1"/>
          </p:nvPr>
        </p:nvSpPr>
        <p:spPr/>
        <p:txBody>
          <a:bodyPr/>
          <a:lstStyle/>
          <a:p>
            <a:r>
              <a:rPr lang="tr-TR" sz="3600" dirty="0" smtClean="0"/>
              <a:t>1955 yılında yedinci (ICD - 7)</a:t>
            </a:r>
          </a:p>
          <a:p>
            <a:r>
              <a:rPr lang="tr-TR" sz="3600" dirty="0" smtClean="0"/>
              <a:t>1967 yılında sekizinci (ICD - 8)</a:t>
            </a:r>
          </a:p>
          <a:p>
            <a:r>
              <a:rPr lang="tr-TR" sz="3600" dirty="0" smtClean="0"/>
              <a:t>1975 yılında dokuzuncu ve (ICD - 9)</a:t>
            </a:r>
          </a:p>
          <a:p>
            <a:r>
              <a:rPr lang="tr-TR" sz="3600" dirty="0" smtClean="0"/>
              <a:t>1992 yılında onuncu revizyonunu hazırlayarak yayımlamıştır (ICD -10)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ICD-10</a:t>
            </a:r>
            <a:endParaRPr lang="tr-TR" dirty="0"/>
          </a:p>
        </p:txBody>
      </p:sp>
      <p:sp>
        <p:nvSpPr>
          <p:cNvPr id="3" name="Content Placeholder 2"/>
          <p:cNvSpPr>
            <a:spLocks noGrp="1"/>
          </p:cNvSpPr>
          <p:nvPr>
            <p:ph idx="1"/>
          </p:nvPr>
        </p:nvSpPr>
        <p:spPr/>
        <p:txBody>
          <a:bodyPr>
            <a:normAutofit/>
          </a:bodyPr>
          <a:lstStyle/>
          <a:p>
            <a:pPr>
              <a:buClr>
                <a:schemeClr val="tx2">
                  <a:lumMod val="75000"/>
                </a:schemeClr>
              </a:buClr>
            </a:pPr>
            <a:r>
              <a:rPr lang="tr-TR" sz="3600" dirty="0" smtClean="0"/>
              <a:t>Yalnızca </a:t>
            </a:r>
            <a:r>
              <a:rPr lang="tr-TR" sz="3600" dirty="0" smtClean="0">
                <a:solidFill>
                  <a:srgbClr val="FF0000"/>
                </a:solidFill>
              </a:rPr>
              <a:t>tanıya yönelik </a:t>
            </a:r>
            <a:r>
              <a:rPr lang="tr-TR" sz="3600" dirty="0" smtClean="0"/>
              <a:t>bir kodlama sistemidir.</a:t>
            </a:r>
          </a:p>
          <a:p>
            <a:pPr>
              <a:buClr>
                <a:schemeClr val="tx2">
                  <a:lumMod val="75000"/>
                </a:schemeClr>
              </a:buClr>
            </a:pPr>
            <a:r>
              <a:rPr lang="tr-TR" sz="3600" dirty="0" smtClean="0"/>
              <a:t> WHO 37 dilde yayımlanmıştır (2002)</a:t>
            </a:r>
          </a:p>
          <a:p>
            <a:pPr>
              <a:buClr>
                <a:schemeClr val="tx2">
                  <a:lumMod val="75000"/>
                </a:schemeClr>
              </a:buClr>
            </a:pPr>
            <a:r>
              <a:rPr lang="tr-TR" sz="3600" dirty="0" smtClean="0"/>
              <a:t> </a:t>
            </a:r>
            <a:r>
              <a:rPr lang="tr-TR" sz="3600" dirty="0" err="1" smtClean="0"/>
              <a:t>Mortalite</a:t>
            </a:r>
            <a:r>
              <a:rPr lang="tr-TR" sz="3600" dirty="0" smtClean="0"/>
              <a:t> kodları 138 ülkede</a:t>
            </a:r>
          </a:p>
          <a:p>
            <a:pPr>
              <a:buClr>
                <a:schemeClr val="tx2">
                  <a:lumMod val="75000"/>
                </a:schemeClr>
              </a:buClr>
            </a:pPr>
            <a:r>
              <a:rPr lang="tr-TR" sz="3600" dirty="0" smtClean="0"/>
              <a:t> </a:t>
            </a:r>
            <a:r>
              <a:rPr lang="tr-TR" sz="3600" dirty="0" err="1" smtClean="0"/>
              <a:t>Morbidite</a:t>
            </a:r>
            <a:r>
              <a:rPr lang="tr-TR" sz="3600" dirty="0" smtClean="0"/>
              <a:t> kodları 99 ülkede kullanılmaktadır.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tr-TR" dirty="0" smtClean="0"/>
              <a:t>ICD 10 – AM</a:t>
            </a:r>
          </a:p>
        </p:txBody>
      </p:sp>
      <p:pic>
        <p:nvPicPr>
          <p:cNvPr id="15363" name="Picture 4" descr="ICD-10-AM-4th-edition,gif"/>
          <p:cNvPicPr>
            <a:picLocks noGrp="1" noChangeAspect="1" noChangeArrowheads="1"/>
          </p:cNvPicPr>
          <p:nvPr>
            <p:ph type="body" idx="1"/>
          </p:nvPr>
        </p:nvPicPr>
        <p:blipFill>
          <a:blip r:embed="rId2" cstate="print"/>
          <a:srcRect/>
          <a:stretch>
            <a:fillRect/>
          </a:stretch>
        </p:blipFill>
        <p:spPr>
          <a:xfrm>
            <a:off x="533400" y="2438400"/>
            <a:ext cx="8090903" cy="3763962"/>
          </a:xfr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tr-TR" sz="2000" b="1" smtClean="0"/>
              <a:t>HASTALIKLARIN VE İLGİLİ SAĞLIK PROBLEMLERİNİN ULUSLARARASI İSTATİSTİKSEL SINIFLAMASI, ONUNCU REVİZYON, AVUSTRALYA MODİFİKASYONU</a:t>
            </a:r>
          </a:p>
        </p:txBody>
      </p:sp>
      <p:sp>
        <p:nvSpPr>
          <p:cNvPr id="16387" name="Rectangle 3"/>
          <p:cNvSpPr>
            <a:spLocks noGrp="1" noChangeArrowheads="1"/>
          </p:cNvSpPr>
          <p:nvPr>
            <p:ph type="body" idx="1"/>
          </p:nvPr>
        </p:nvSpPr>
        <p:spPr/>
        <p:txBody>
          <a:bodyPr/>
          <a:lstStyle/>
          <a:p>
            <a:pPr eaLnBrk="1" hangingPunct="1">
              <a:lnSpc>
                <a:spcPct val="120000"/>
              </a:lnSpc>
            </a:pPr>
            <a:r>
              <a:rPr lang="tr-TR" sz="2500" dirty="0" smtClean="0"/>
              <a:t>Beş ciltlik klinik sınıflama sistemi:</a:t>
            </a:r>
          </a:p>
          <a:p>
            <a:pPr lvl="1" eaLnBrk="1" hangingPunct="1">
              <a:lnSpc>
                <a:spcPct val="120000"/>
              </a:lnSpc>
            </a:pPr>
            <a:r>
              <a:rPr lang="tr-TR" dirty="0" smtClean="0"/>
              <a:t>Hastalıkların tablo listesi ve dizini (Cilt 1 &amp; 2)</a:t>
            </a:r>
          </a:p>
          <a:p>
            <a:pPr lvl="1" eaLnBrk="1" hangingPunct="1">
              <a:lnSpc>
                <a:spcPct val="120000"/>
              </a:lnSpc>
            </a:pPr>
            <a:r>
              <a:rPr lang="tr-TR" dirty="0" smtClean="0"/>
              <a:t>İşlemlerin tablo listesi ve dizini (Cilt 3 &amp; 4), </a:t>
            </a:r>
            <a:r>
              <a:rPr lang="tr-TR" i="1" dirty="0" smtClean="0"/>
              <a:t>Avustralya Sağlık Girişimleri Sınıflaması</a:t>
            </a:r>
            <a:r>
              <a:rPr lang="tr-TR" dirty="0" smtClean="0"/>
              <a:t> (ACHI) </a:t>
            </a:r>
          </a:p>
          <a:p>
            <a:pPr lvl="1" eaLnBrk="1" hangingPunct="1">
              <a:lnSpc>
                <a:spcPct val="120000"/>
              </a:lnSpc>
            </a:pPr>
            <a:r>
              <a:rPr lang="tr-TR" dirty="0" smtClean="0"/>
              <a:t>Avustralya kodlama standartları (Cilt 5)</a:t>
            </a:r>
          </a:p>
          <a:p>
            <a:pPr lvl="1" eaLnBrk="1" hangingPunct="1">
              <a:lnSpc>
                <a:spcPct val="120000"/>
              </a:lnSpc>
              <a:buFont typeface="Wingdings" pitchFamily="2" charset="2"/>
              <a:buNone/>
            </a:pPr>
            <a:r>
              <a:rPr lang="tr-TR" sz="2300" dirty="0" smtClean="0">
                <a:solidFill>
                  <a:srgbClr val="FF0000"/>
                </a:solidFill>
              </a:rPr>
              <a:t>Hastalıklar için ana sınıflama, Dünya Sağlık Örgütü (WHO) ICD-10’dur.</a:t>
            </a:r>
          </a:p>
          <a:p>
            <a:pPr eaLnBrk="1" hangingPunct="1"/>
            <a:endParaRPr lang="tr-T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ICD 10-AM NEDİR ?</a:t>
            </a:r>
            <a:endParaRPr lang="tr-TR" dirty="0"/>
          </a:p>
        </p:txBody>
      </p:sp>
      <p:sp>
        <p:nvSpPr>
          <p:cNvPr id="3" name="Content Placeholder 2"/>
          <p:cNvSpPr>
            <a:spLocks noGrp="1"/>
          </p:cNvSpPr>
          <p:nvPr>
            <p:ph idx="1"/>
          </p:nvPr>
        </p:nvSpPr>
        <p:spPr/>
        <p:txBody>
          <a:bodyPr/>
          <a:lstStyle/>
          <a:p>
            <a:pPr>
              <a:lnSpc>
                <a:spcPct val="90000"/>
              </a:lnSpc>
            </a:pPr>
            <a:r>
              <a:rPr lang="tr-TR" sz="2800" dirty="0" smtClean="0"/>
              <a:t>Bir sınıflandırma ve kodlama sistemidir</a:t>
            </a:r>
          </a:p>
          <a:p>
            <a:pPr>
              <a:lnSpc>
                <a:spcPct val="90000"/>
              </a:lnSpc>
            </a:pPr>
            <a:r>
              <a:rPr lang="tr-TR" sz="2800" dirty="0" smtClean="0"/>
              <a:t>Temel yapısını ICD 10 oluşturur.</a:t>
            </a:r>
          </a:p>
          <a:p>
            <a:pPr>
              <a:lnSpc>
                <a:spcPct val="90000"/>
              </a:lnSpc>
            </a:pPr>
            <a:r>
              <a:rPr lang="tr-TR" sz="2800" dirty="0" smtClean="0"/>
              <a:t>ICD 10 ile uyumlu bir yapısı vardır fakat daha  detaylı verilerin elde edilmesi amacıyla kod aralıkları genişletilmiştir. </a:t>
            </a:r>
          </a:p>
          <a:p>
            <a:pPr>
              <a:lnSpc>
                <a:spcPct val="90000"/>
              </a:lnSpc>
            </a:pPr>
            <a:r>
              <a:rPr lang="tr-TR" sz="2800" dirty="0" smtClean="0"/>
              <a:t>ICD 10 Yalnızca tanıya dayalı bir sistemdir ICD 10 AM ’de İşlemlerin sınıflandırılmasında Avustralya Sağlık Girişimleri Sınıflaması (ACHI) kullanılmaktadır.</a:t>
            </a:r>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TİG – Teşhisle İlişkili Gruplar</a:t>
            </a:r>
            <a:endParaRPr lang="tr-TR" dirty="0"/>
          </a:p>
        </p:txBody>
      </p:sp>
      <p:sp>
        <p:nvSpPr>
          <p:cNvPr id="3" name="Content Placeholder 2"/>
          <p:cNvSpPr>
            <a:spLocks noGrp="1"/>
          </p:cNvSpPr>
          <p:nvPr>
            <p:ph idx="1"/>
          </p:nvPr>
        </p:nvSpPr>
        <p:spPr/>
        <p:txBody>
          <a:bodyPr/>
          <a:lstStyle/>
          <a:p>
            <a:r>
              <a:rPr lang="tr-TR" sz="3200" dirty="0" smtClean="0"/>
              <a:t>Bir yatan hasta sınıflandırma yöntemi olarak </a:t>
            </a:r>
            <a:r>
              <a:rPr lang="tr-TR" sz="3200" dirty="0" err="1" smtClean="0"/>
              <a:t>TİG’ler</a:t>
            </a:r>
            <a:r>
              <a:rPr lang="tr-TR" sz="3200" dirty="0" smtClean="0"/>
              <a:t>; ortaya çıkan maliyetler ile hasta türlerini tanılarına ve işlemlerine göre sınıflandırarak türdeş vakalarla harcanan tedavi kaynaklarını ilişkilendirmeyi sağlar.</a:t>
            </a:r>
          </a:p>
          <a:p>
            <a:r>
              <a:rPr lang="tr-TR" sz="3200" dirty="0" smtClean="0"/>
              <a:t>Harcanan tedavi kaynaklarını parasal değerlerden çok bağıl değer\katsayı formunda değerlendirmeyi destekler.</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BAŞLANGIÇ NOKTASI</a:t>
            </a:r>
            <a:endParaRPr lang="tr-TR" dirty="0"/>
          </a:p>
        </p:txBody>
      </p:sp>
      <p:sp>
        <p:nvSpPr>
          <p:cNvPr id="3" name="Content Placeholder 2"/>
          <p:cNvSpPr>
            <a:spLocks noGrp="1"/>
          </p:cNvSpPr>
          <p:nvPr>
            <p:ph idx="1"/>
          </p:nvPr>
        </p:nvSpPr>
        <p:spPr/>
        <p:txBody>
          <a:bodyPr>
            <a:noAutofit/>
          </a:bodyPr>
          <a:lstStyle/>
          <a:p>
            <a:r>
              <a:rPr lang="tr-TR" sz="3200" dirty="0" smtClean="0"/>
              <a:t>ABD 1973’te Yale Üniversitesi araştırmacıları tarafından kalite güvencesi ve kullanım değerlendirmesi </a:t>
            </a:r>
            <a:r>
              <a:rPr lang="en-US" sz="3200" dirty="0" smtClean="0"/>
              <a:t>(QA/UR)</a:t>
            </a:r>
            <a:r>
              <a:rPr lang="tr-TR" sz="3200" dirty="0" smtClean="0"/>
              <a:t> için klinik olarak anlamlı gruplar kullanılarak hastane yönetimine katkı sağlanmak amacıyla geliştirilen </a:t>
            </a:r>
            <a:r>
              <a:rPr lang="tr-TR" sz="3200" dirty="0" err="1" smtClean="0"/>
              <a:t>TİG’ler</a:t>
            </a:r>
            <a:r>
              <a:rPr lang="tr-TR" sz="3200" dirty="0" smtClean="0"/>
              <a:t> 1983 yılında </a:t>
            </a:r>
            <a:r>
              <a:rPr lang="tr-TR" sz="3200" dirty="0" err="1" smtClean="0"/>
              <a:t>Medicare</a:t>
            </a:r>
            <a:r>
              <a:rPr lang="tr-TR" sz="3200" dirty="0" smtClean="0"/>
              <a:t> programınca sigortalı olan ve yatarak tedavi olan hastalar için ödeme yöntemi olarak kullanılmaya başlanmıştır</a:t>
            </a:r>
            <a:endParaRPr lang="tr-TR"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AMAÇ?</a:t>
            </a:r>
            <a:endParaRPr lang="tr-TR" dirty="0"/>
          </a:p>
        </p:txBody>
      </p:sp>
      <p:sp>
        <p:nvSpPr>
          <p:cNvPr id="3" name="Content Placeholder 2"/>
          <p:cNvSpPr>
            <a:spLocks noGrp="1"/>
          </p:cNvSpPr>
          <p:nvPr>
            <p:ph idx="1"/>
          </p:nvPr>
        </p:nvSpPr>
        <p:spPr/>
        <p:txBody>
          <a:bodyPr>
            <a:normAutofit/>
          </a:bodyPr>
          <a:lstStyle/>
          <a:p>
            <a:pPr>
              <a:defRPr/>
            </a:pPr>
            <a:r>
              <a:rPr lang="tr-TR" sz="3200" dirty="0" err="1" smtClean="0"/>
              <a:t>TİG’de</a:t>
            </a:r>
            <a:r>
              <a:rPr lang="tr-TR" sz="3200" dirty="0" smtClean="0"/>
              <a:t> Amaç;</a:t>
            </a:r>
          </a:p>
          <a:p>
            <a:pPr lvl="1">
              <a:defRPr/>
            </a:pPr>
            <a:r>
              <a:rPr lang="tr-TR" sz="3200" dirty="0" smtClean="0"/>
              <a:t>Sınırlı kaynakları vakaların türlerine ve şiddetine dayalı olarak adil bir biçimde dağıtmak </a:t>
            </a:r>
          </a:p>
          <a:p>
            <a:pPr lvl="1">
              <a:defRPr/>
            </a:pPr>
            <a:r>
              <a:rPr lang="tr-TR" sz="3200" dirty="0" smtClean="0"/>
              <a:t>Hastane verimliliğini ve etkililiğini teşvik etmek</a:t>
            </a:r>
          </a:p>
          <a:p>
            <a:pPr lvl="1">
              <a:defRPr/>
            </a:pPr>
            <a:r>
              <a:rPr lang="tr-TR" sz="3200" dirty="0" smtClean="0"/>
              <a:t>Sistematik, anlamlı klinik veri toplamak.</a:t>
            </a:r>
            <a:endParaRPr lang="tr-TR"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MANTIK?</a:t>
            </a:r>
            <a:endParaRPr lang="tr-TR" dirty="0"/>
          </a:p>
        </p:txBody>
      </p:sp>
      <p:sp>
        <p:nvSpPr>
          <p:cNvPr id="3" name="Content Placeholder 2"/>
          <p:cNvSpPr>
            <a:spLocks noGrp="1"/>
          </p:cNvSpPr>
          <p:nvPr>
            <p:ph idx="1"/>
          </p:nvPr>
        </p:nvSpPr>
        <p:spPr/>
        <p:txBody>
          <a:bodyPr>
            <a:normAutofit/>
          </a:bodyPr>
          <a:lstStyle/>
          <a:p>
            <a:r>
              <a:rPr lang="tr-TR" sz="3200" dirty="0" smtClean="0"/>
              <a:t>Her hasta benzersizdir; her hastanın bir dizi farklı klinik tanısı, risk faktörü, aile durumu ve çevresi vardır. Hasta düzeyindeki çeşitlilik, neredeyse sonsuzdur. Bu çeşitliliği anlamlandırmak için, bunları benzer koşullar tanımlayan gruplara ayırmamız gereklidir.  İlk başlangıç noktası, bunların hastalıklarıdır.</a:t>
            </a:r>
            <a:endParaRPr lang="tr-TR"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MANTIK?</a:t>
            </a:r>
            <a:endParaRPr lang="tr-TR" dirty="0"/>
          </a:p>
        </p:txBody>
      </p:sp>
      <p:sp>
        <p:nvSpPr>
          <p:cNvPr id="3" name="Content Placeholder 2"/>
          <p:cNvSpPr>
            <a:spLocks noGrp="1"/>
          </p:cNvSpPr>
          <p:nvPr>
            <p:ph idx="1"/>
          </p:nvPr>
        </p:nvSpPr>
        <p:spPr/>
        <p:txBody>
          <a:bodyPr>
            <a:normAutofit/>
          </a:bodyPr>
          <a:lstStyle/>
          <a:p>
            <a:pPr marL="596646" indent="-514350"/>
            <a:r>
              <a:rPr lang="tr-TR" sz="2800" dirty="0" smtClean="0"/>
              <a:t>Hastayı ana hastalığına (birincil tanıya) göre gruplandırmak ve daha sonra ikincil hastalık\</a:t>
            </a:r>
            <a:r>
              <a:rPr lang="tr-TR" sz="2800" dirty="0" err="1" smtClean="0"/>
              <a:t>ların</a:t>
            </a:r>
            <a:r>
              <a:rPr lang="tr-TR" sz="2800" dirty="0" smtClean="0"/>
              <a:t> varlığına yada yokluğuna göre alt gruplara ayırmak.</a:t>
            </a:r>
          </a:p>
          <a:p>
            <a:pPr marL="596646" indent="-514350"/>
            <a:r>
              <a:rPr lang="tr-TR" sz="2800" dirty="0" smtClean="0"/>
              <a:t>Ne yazık ki, TİG çerçevesi içerisinde yalnızca tanıları kullanmak, geçerli karşılaştırmalara izin veren yeterince homojen ve anlamlı grupların oluşumunu sağlamamaktadır. Bu nedenle iki taviz verilmiştir!</a:t>
            </a:r>
          </a:p>
          <a:p>
            <a:pPr marL="596646" lvl="1" indent="-514350">
              <a:spcBef>
                <a:spcPts val="600"/>
              </a:spcBef>
              <a:buSzPct val="80000"/>
              <a:buNone/>
            </a:pPr>
            <a:endParaRPr lang="tr-TR" sz="2800" dirty="0" smtClean="0"/>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İÇERİK</a:t>
            </a:r>
            <a:endParaRPr lang="tr-TR" dirty="0"/>
          </a:p>
        </p:txBody>
      </p:sp>
      <p:sp>
        <p:nvSpPr>
          <p:cNvPr id="3" name="Content Placeholder 2"/>
          <p:cNvSpPr>
            <a:spLocks noGrp="1"/>
          </p:cNvSpPr>
          <p:nvPr>
            <p:ph idx="1"/>
          </p:nvPr>
        </p:nvSpPr>
        <p:spPr/>
        <p:txBody>
          <a:bodyPr/>
          <a:lstStyle/>
          <a:p>
            <a:r>
              <a:rPr lang="tr-TR" dirty="0" smtClean="0"/>
              <a:t>Sınıflama Nedir?</a:t>
            </a:r>
          </a:p>
          <a:p>
            <a:r>
              <a:rPr lang="tr-TR" dirty="0" err="1" smtClean="0"/>
              <a:t>International</a:t>
            </a:r>
            <a:r>
              <a:rPr lang="tr-TR" dirty="0" smtClean="0"/>
              <a:t> </a:t>
            </a:r>
            <a:r>
              <a:rPr lang="tr-TR" dirty="0" err="1" smtClean="0"/>
              <a:t>Classification</a:t>
            </a:r>
            <a:r>
              <a:rPr lang="tr-TR" dirty="0" smtClean="0"/>
              <a:t> of </a:t>
            </a:r>
            <a:r>
              <a:rPr lang="tr-TR" dirty="0" err="1" smtClean="0"/>
              <a:t>Disease</a:t>
            </a:r>
            <a:r>
              <a:rPr lang="tr-TR" dirty="0" smtClean="0"/>
              <a:t> ICD – evrimi.</a:t>
            </a:r>
          </a:p>
          <a:p>
            <a:r>
              <a:rPr lang="tr-TR" dirty="0" smtClean="0"/>
              <a:t>ICD 10 </a:t>
            </a:r>
            <a:r>
              <a:rPr lang="tr-TR" dirty="0" smtClean="0"/>
              <a:t>AM</a:t>
            </a:r>
          </a:p>
          <a:p>
            <a:r>
              <a:rPr lang="tr-TR" dirty="0" smtClean="0"/>
              <a:t>Teşhis ilişkili Gruplar  - TİG</a:t>
            </a:r>
          </a:p>
          <a:p>
            <a:pPr lvl="1"/>
            <a:r>
              <a:rPr lang="tr-TR" dirty="0" smtClean="0"/>
              <a:t>TİG nedir?</a:t>
            </a:r>
          </a:p>
          <a:p>
            <a:pPr lvl="1"/>
            <a:r>
              <a:rPr lang="tr-TR" dirty="0" smtClean="0"/>
              <a:t>Amacı nedir?</a:t>
            </a:r>
          </a:p>
          <a:p>
            <a:pPr lvl="1"/>
            <a:r>
              <a:rPr lang="tr-TR" dirty="0" smtClean="0"/>
              <a:t>Altında yatan mantık nedir?</a:t>
            </a:r>
          </a:p>
          <a:p>
            <a:pPr lvl="1"/>
            <a:r>
              <a:rPr lang="tr-TR" dirty="0" smtClean="0"/>
              <a:t>TİG oluşum süreci.</a:t>
            </a:r>
          </a:p>
          <a:p>
            <a:pPr lvl="1"/>
            <a:r>
              <a:rPr lang="tr-TR" dirty="0" smtClean="0"/>
              <a:t>TİG Kullanım alanları nelerdir?</a:t>
            </a:r>
          </a:p>
          <a:p>
            <a:pPr lvl="1"/>
            <a:endParaRPr lang="tr-TR" dirty="0" smtClean="0"/>
          </a:p>
          <a:p>
            <a:pPr lvl="1"/>
            <a:endParaRPr lang="tr-TR" dirty="0" smtClean="0"/>
          </a:p>
          <a:p>
            <a:pPr lvl="1"/>
            <a:endParaRPr lang="tr-TR" dirty="0" smtClean="0"/>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MANTIK?</a:t>
            </a:r>
            <a:endParaRPr lang="tr-TR"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tr-TR" sz="3600" dirty="0" smtClean="0"/>
              <a:t>Grupların oluşumunda işlemlerinde katkıları göz önünde bulundurulmuştur.</a:t>
            </a:r>
          </a:p>
          <a:p>
            <a:pPr marL="514350" indent="-514350">
              <a:buFont typeface="+mj-lt"/>
              <a:buAutoNum type="arabicPeriod"/>
            </a:pPr>
            <a:r>
              <a:rPr lang="tr-TR" sz="3600" dirty="0" smtClean="0"/>
              <a:t>Bazı vakalar ve durumlar için uyarlama müdahaleleri yapılmıştır.</a:t>
            </a:r>
            <a:endParaRPr lang="tr-TR"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TİG OLUŞUMU</a:t>
            </a:r>
            <a:endParaRPr lang="tr-TR" dirty="0"/>
          </a:p>
        </p:txBody>
      </p:sp>
      <p:sp>
        <p:nvSpPr>
          <p:cNvPr id="3" name="Content Placeholder 2"/>
          <p:cNvSpPr>
            <a:spLocks noGrp="1"/>
          </p:cNvSpPr>
          <p:nvPr>
            <p:ph idx="1"/>
          </p:nvPr>
        </p:nvSpPr>
        <p:spPr/>
        <p:txBody>
          <a:bodyPr>
            <a:normAutofit/>
          </a:bodyPr>
          <a:lstStyle/>
          <a:p>
            <a:pPr>
              <a:lnSpc>
                <a:spcPct val="90000"/>
              </a:lnSpc>
              <a:buSzPct val="95000"/>
            </a:pPr>
            <a:r>
              <a:rPr lang="tr-TR" altLang="en-US" dirty="0" smtClean="0"/>
              <a:t>Öncelikle hastaneler tarafından tedavi edilen vakaların tanımlanması gereklidir. Bu süreç için gereklilikler:</a:t>
            </a:r>
            <a:endParaRPr lang="en-US" altLang="en-US" dirty="0" smtClean="0"/>
          </a:p>
          <a:p>
            <a:pPr lvl="1">
              <a:lnSpc>
                <a:spcPct val="90000"/>
              </a:lnSpc>
              <a:buSzPct val="95000"/>
            </a:pPr>
            <a:r>
              <a:rPr lang="tr-TR" altLang="en-US" dirty="0" smtClean="0"/>
              <a:t>Klinik dokümantasyon</a:t>
            </a:r>
          </a:p>
          <a:p>
            <a:pPr lvl="1">
              <a:lnSpc>
                <a:spcPct val="90000"/>
              </a:lnSpc>
              <a:buSzPct val="95000"/>
            </a:pPr>
            <a:r>
              <a:rPr lang="tr-TR" altLang="en-US" dirty="0" smtClean="0"/>
              <a:t>Klinik Kodlama</a:t>
            </a:r>
          </a:p>
          <a:p>
            <a:pPr lvl="1">
              <a:lnSpc>
                <a:spcPct val="90000"/>
              </a:lnSpc>
              <a:buSzPct val="95000"/>
            </a:pPr>
            <a:endParaRPr lang="en-US" altLang="en-US" dirty="0" smtClean="0"/>
          </a:p>
          <a:p>
            <a:pPr lvl="1">
              <a:lnSpc>
                <a:spcPct val="90000"/>
              </a:lnSpc>
              <a:buSzPct val="95000"/>
            </a:pPr>
            <a:r>
              <a:rPr lang="en-AU" altLang="en-US" dirty="0" err="1" smtClean="0"/>
              <a:t>Grup</a:t>
            </a:r>
            <a:r>
              <a:rPr lang="tr-TR" altLang="en-US" dirty="0" err="1" smtClean="0"/>
              <a:t>landırma</a:t>
            </a:r>
            <a:endParaRPr lang="en-US" altLang="en-US" dirty="0" smtClean="0"/>
          </a:p>
          <a:p>
            <a:pPr lvl="1">
              <a:lnSpc>
                <a:spcPct val="90000"/>
              </a:lnSpc>
              <a:buSzPct val="95000"/>
            </a:pPr>
            <a:r>
              <a:rPr lang="tr-TR" altLang="en-US" dirty="0" smtClean="0"/>
              <a:t>Veri değerlendirme</a:t>
            </a:r>
            <a:endParaRPr lang="en-AU" altLang="en-US" dirty="0" smtClean="0"/>
          </a:p>
          <a:p>
            <a:pPr lvl="1">
              <a:lnSpc>
                <a:spcPct val="90000"/>
              </a:lnSpc>
              <a:buSzPct val="95000"/>
            </a:pPr>
            <a:r>
              <a:rPr lang="tr-TR" altLang="en-US" dirty="0" smtClean="0"/>
              <a:t>Sürekli a</a:t>
            </a:r>
            <a:r>
              <a:rPr lang="en-AU" altLang="en-US" dirty="0" smtClean="0"/>
              <a:t>n</a:t>
            </a:r>
            <a:r>
              <a:rPr lang="en-US" altLang="en-US" dirty="0" smtClean="0"/>
              <a:t>al</a:t>
            </a:r>
            <a:r>
              <a:rPr lang="tr-TR" altLang="en-US" dirty="0" smtClean="0"/>
              <a:t>iz, geri bildirim oluşturma (kalite ve bilimsel)</a:t>
            </a:r>
            <a:endParaRPr lang="tr-T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TİG OLUŞUMU</a:t>
            </a:r>
            <a:endParaRPr lang="tr-TR" dirty="0"/>
          </a:p>
        </p:txBody>
      </p:sp>
      <p:sp>
        <p:nvSpPr>
          <p:cNvPr id="3" name="Content Placeholder 2"/>
          <p:cNvSpPr>
            <a:spLocks noGrp="1"/>
          </p:cNvSpPr>
          <p:nvPr>
            <p:ph idx="1"/>
          </p:nvPr>
        </p:nvSpPr>
        <p:spPr/>
        <p:txBody>
          <a:bodyPr/>
          <a:lstStyle/>
          <a:p>
            <a:r>
              <a:rPr lang="tr-TR" dirty="0" smtClean="0"/>
              <a:t>TİG atamaya baz teşkil eden değişkenler, hastanın tanısı ve işlemleri (ICD10-AM), yaşı,cinsiyeti,taburcu şekli, yatış süresi, yeni doğan ağırlığı, günübirlik durumu, yoğun bakım yatış süresi, mekanik </a:t>
            </a:r>
            <a:r>
              <a:rPr lang="tr-TR" dirty="0" err="1" smtClean="0"/>
              <a:t>ventilasyon</a:t>
            </a:r>
            <a:r>
              <a:rPr lang="tr-TR" dirty="0" smtClean="0"/>
              <a:t> süresi vb. gibi verilerdir.</a:t>
            </a:r>
          </a:p>
          <a:p>
            <a:endParaRPr lang="tr-TR" dirty="0"/>
          </a:p>
        </p:txBody>
      </p:sp>
      <p:sp>
        <p:nvSpPr>
          <p:cNvPr id="17" name="TextBox 16"/>
          <p:cNvSpPr txBox="1"/>
          <p:nvPr/>
        </p:nvSpPr>
        <p:spPr>
          <a:xfrm>
            <a:off x="1214414" y="6286520"/>
            <a:ext cx="5572164" cy="369332"/>
          </a:xfrm>
          <a:prstGeom prst="rect">
            <a:avLst/>
          </a:prstGeom>
          <a:noFill/>
        </p:spPr>
        <p:txBody>
          <a:bodyPr wrap="square" rtlCol="0">
            <a:spAutoFit/>
          </a:bodyPr>
          <a:lstStyle/>
          <a:p>
            <a:r>
              <a:rPr lang="tr-TR" dirty="0" smtClean="0"/>
              <a:t>*MDC: </a:t>
            </a:r>
            <a:r>
              <a:rPr lang="tr-TR" dirty="0" err="1" smtClean="0"/>
              <a:t>Major</a:t>
            </a:r>
            <a:r>
              <a:rPr lang="tr-TR" dirty="0" smtClean="0"/>
              <a:t> </a:t>
            </a:r>
            <a:r>
              <a:rPr lang="tr-TR" dirty="0" err="1" smtClean="0"/>
              <a:t>Diagnosis</a:t>
            </a:r>
            <a:r>
              <a:rPr lang="tr-TR" dirty="0" smtClean="0"/>
              <a:t> </a:t>
            </a:r>
            <a:r>
              <a:rPr lang="tr-TR" dirty="0" err="1" smtClean="0"/>
              <a:t>Cathegory</a:t>
            </a:r>
            <a:endParaRPr lang="tr-TR" dirty="0"/>
          </a:p>
        </p:txBody>
      </p:sp>
      <p:grpSp>
        <p:nvGrpSpPr>
          <p:cNvPr id="16" name="Group 19"/>
          <p:cNvGrpSpPr/>
          <p:nvPr/>
        </p:nvGrpSpPr>
        <p:grpSpPr>
          <a:xfrm>
            <a:off x="1571604" y="4199416"/>
            <a:ext cx="6853237" cy="1944228"/>
            <a:chOff x="1571604" y="4071942"/>
            <a:chExt cx="6853237" cy="1944228"/>
          </a:xfrm>
        </p:grpSpPr>
        <p:grpSp>
          <p:nvGrpSpPr>
            <p:cNvPr id="19" name="Group 18"/>
            <p:cNvGrpSpPr/>
            <p:nvPr/>
          </p:nvGrpSpPr>
          <p:grpSpPr>
            <a:xfrm>
              <a:off x="1571604" y="4071942"/>
              <a:ext cx="6853237" cy="1944228"/>
              <a:chOff x="1571604" y="4071942"/>
              <a:chExt cx="6853237" cy="1944228"/>
            </a:xfrm>
          </p:grpSpPr>
          <p:sp>
            <p:nvSpPr>
              <p:cNvPr id="4" name="Text Box 4"/>
              <p:cNvSpPr txBox="1">
                <a:spLocks noChangeArrowheads="1"/>
              </p:cNvSpPr>
              <p:nvPr/>
            </p:nvSpPr>
            <p:spPr bwMode="auto">
              <a:xfrm>
                <a:off x="1571604" y="4357694"/>
                <a:ext cx="2057400" cy="760413"/>
              </a:xfrm>
              <a:prstGeom prst="rect">
                <a:avLst/>
              </a:prstGeom>
              <a:solidFill>
                <a:schemeClr val="accent1"/>
              </a:solidFill>
              <a:ln w="3175">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lnSpc>
                    <a:spcPct val="90000"/>
                  </a:lnSpc>
                  <a:defRPr/>
                </a:pPr>
                <a:r>
                  <a:rPr lang="en-US" sz="2400" b="1" dirty="0">
                    <a:effectLst>
                      <a:outerShdw blurRad="38100" dist="38100" dir="2700000" algn="tl">
                        <a:srgbClr val="FFFFFF"/>
                      </a:outerShdw>
                    </a:effectLst>
                    <a:latin typeface="Garamond" pitchFamily="18" charset="0"/>
                  </a:rPr>
                  <a:t>~ 38 000</a:t>
                </a:r>
              </a:p>
              <a:p>
                <a:pPr algn="ctr" eaLnBrk="0" hangingPunct="0">
                  <a:lnSpc>
                    <a:spcPct val="90000"/>
                  </a:lnSpc>
                  <a:defRPr/>
                </a:pPr>
                <a:r>
                  <a:rPr lang="tr-TR" sz="2400" b="1" dirty="0">
                    <a:effectLst>
                      <a:outerShdw blurRad="38100" dist="38100" dir="2700000" algn="tl">
                        <a:srgbClr val="FFFFFF"/>
                      </a:outerShdw>
                    </a:effectLst>
                    <a:latin typeface="Garamond" pitchFamily="18" charset="0"/>
                  </a:rPr>
                  <a:t>hastalık</a:t>
                </a:r>
                <a:endParaRPr lang="en-US" sz="2400" b="1" dirty="0">
                  <a:effectLst>
                    <a:outerShdw blurRad="38100" dist="38100" dir="2700000" algn="tl">
                      <a:srgbClr val="FFFFFF"/>
                    </a:outerShdw>
                  </a:effectLst>
                  <a:latin typeface="Garamond" pitchFamily="18" charset="0"/>
                </a:endParaRPr>
              </a:p>
            </p:txBody>
          </p:sp>
          <p:sp>
            <p:nvSpPr>
              <p:cNvPr id="5" name="Text Box 5"/>
              <p:cNvSpPr txBox="1">
                <a:spLocks noChangeArrowheads="1"/>
              </p:cNvSpPr>
              <p:nvPr/>
            </p:nvSpPr>
            <p:spPr bwMode="auto">
              <a:xfrm>
                <a:off x="4286229" y="4786317"/>
                <a:ext cx="2057400" cy="720725"/>
              </a:xfrm>
              <a:prstGeom prst="rect">
                <a:avLst/>
              </a:prstGeom>
              <a:solidFill>
                <a:srgbClr val="666699"/>
              </a:solidFill>
              <a:ln w="3175">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lnSpc>
                    <a:spcPct val="70000"/>
                  </a:lnSpc>
                  <a:defRPr/>
                </a:pPr>
                <a:r>
                  <a:rPr lang="bg-BG" sz="2800" b="1" dirty="0">
                    <a:effectLst>
                      <a:outerShdw blurRad="38100" dist="38100" dir="2700000" algn="tl">
                        <a:srgbClr val="000000">
                          <a:alpha val="43137"/>
                        </a:srgbClr>
                      </a:outerShdw>
                    </a:effectLst>
                    <a:latin typeface="Garamond" pitchFamily="18" charset="0"/>
                    <a:cs typeface="Arial" charset="0"/>
                  </a:rPr>
                  <a:t>~</a:t>
                </a:r>
                <a:r>
                  <a:rPr lang="en-US" sz="2800" b="1" dirty="0">
                    <a:effectLst>
                      <a:outerShdw blurRad="38100" dist="38100" dir="2700000" algn="tl">
                        <a:srgbClr val="000000">
                          <a:alpha val="43137"/>
                        </a:srgbClr>
                      </a:outerShdw>
                    </a:effectLst>
                    <a:latin typeface="Garamond" pitchFamily="18" charset="0"/>
                    <a:cs typeface="Arial" charset="0"/>
                  </a:rPr>
                  <a:t>25</a:t>
                </a:r>
                <a:r>
                  <a:rPr lang="tr-TR" sz="2800" b="1" dirty="0">
                    <a:effectLst>
                      <a:outerShdw blurRad="38100" dist="38100" dir="2700000" algn="tl">
                        <a:srgbClr val="000000">
                          <a:alpha val="43137"/>
                        </a:srgbClr>
                      </a:outerShdw>
                    </a:effectLst>
                    <a:latin typeface="Garamond" pitchFamily="18" charset="0"/>
                    <a:cs typeface="Arial" charset="0"/>
                  </a:rPr>
                  <a:t> </a:t>
                </a:r>
              </a:p>
              <a:p>
                <a:pPr algn="ctr" eaLnBrk="0" hangingPunct="0">
                  <a:lnSpc>
                    <a:spcPct val="70000"/>
                  </a:lnSpc>
                  <a:defRPr/>
                </a:pPr>
                <a:r>
                  <a:rPr lang="en-US" sz="2800" b="1" dirty="0" smtClean="0">
                    <a:effectLst>
                      <a:outerShdw blurRad="38100" dist="38100" dir="2700000" algn="tl">
                        <a:srgbClr val="000000">
                          <a:alpha val="43137"/>
                        </a:srgbClr>
                      </a:outerShdw>
                    </a:effectLst>
                    <a:latin typeface="Garamond" pitchFamily="18" charset="0"/>
                    <a:cs typeface="Arial" charset="0"/>
                  </a:rPr>
                  <a:t>MDC</a:t>
                </a:r>
                <a:r>
                  <a:rPr lang="tr-TR" sz="2800" b="1" dirty="0" smtClean="0">
                    <a:effectLst>
                      <a:outerShdw blurRad="38100" dist="38100" dir="2700000" algn="tl">
                        <a:srgbClr val="000000">
                          <a:alpha val="43137"/>
                        </a:srgbClr>
                      </a:outerShdw>
                    </a:effectLst>
                    <a:latin typeface="Garamond" pitchFamily="18" charset="0"/>
                    <a:cs typeface="Arial" charset="0"/>
                  </a:rPr>
                  <a:t>*</a:t>
                </a:r>
                <a:endParaRPr lang="en-US" sz="2800" b="1" dirty="0">
                  <a:effectLst>
                    <a:outerShdw blurRad="38100" dist="38100" dir="2700000" algn="tl">
                      <a:srgbClr val="000000">
                        <a:alpha val="43137"/>
                      </a:srgbClr>
                    </a:outerShdw>
                  </a:effectLst>
                  <a:latin typeface="Garamond" pitchFamily="18" charset="0"/>
                  <a:cs typeface="Arial" charset="0"/>
                </a:endParaRPr>
              </a:p>
            </p:txBody>
          </p:sp>
          <p:sp>
            <p:nvSpPr>
              <p:cNvPr id="6" name="Text Box 7"/>
              <p:cNvSpPr txBox="1">
                <a:spLocks noChangeArrowheads="1"/>
              </p:cNvSpPr>
              <p:nvPr/>
            </p:nvSpPr>
            <p:spPr bwMode="auto">
              <a:xfrm>
                <a:off x="7358041" y="5643567"/>
                <a:ext cx="1008063" cy="372603"/>
              </a:xfrm>
              <a:prstGeom prst="rect">
                <a:avLst/>
              </a:prstGeom>
              <a:solidFill>
                <a:srgbClr val="808000"/>
              </a:solidFill>
              <a:ln w="3175" algn="ctr">
                <a:solidFill>
                  <a:schemeClr val="tx1"/>
                </a:solidFill>
                <a:miter lim="800000"/>
                <a:headEnd/>
                <a:tailEnd/>
              </a:ln>
            </p:spPr>
            <p:txBody>
              <a:bodyPr>
                <a:spAutoFit/>
              </a:bodyPr>
              <a:lstStyle/>
              <a:p>
                <a:pPr algn="ctr" eaLnBrk="0" hangingPunct="0">
                  <a:lnSpc>
                    <a:spcPct val="70000"/>
                  </a:lnSpc>
                </a:pPr>
                <a:r>
                  <a:rPr lang="bg-BG" sz="2400" dirty="0" smtClean="0">
                    <a:latin typeface="Garamond" pitchFamily="18" charset="0"/>
                  </a:rPr>
                  <a:t>1</a:t>
                </a:r>
                <a:r>
                  <a:rPr lang="tr-TR" sz="2400" dirty="0" smtClean="0">
                    <a:latin typeface="Garamond" pitchFamily="18" charset="0"/>
                  </a:rPr>
                  <a:t>2</a:t>
                </a:r>
                <a:r>
                  <a:rPr lang="bg-BG" sz="2400" dirty="0" smtClean="0">
                    <a:latin typeface="Garamond" pitchFamily="18" charset="0"/>
                  </a:rPr>
                  <a:t>00</a:t>
                </a:r>
                <a:endParaRPr lang="en-US" sz="2400" dirty="0">
                  <a:latin typeface="Garamond" pitchFamily="18" charset="0"/>
                </a:endParaRPr>
              </a:p>
            </p:txBody>
          </p:sp>
          <p:sp>
            <p:nvSpPr>
              <p:cNvPr id="7" name="Text Box 8"/>
              <p:cNvSpPr txBox="1">
                <a:spLocks noChangeArrowheads="1"/>
              </p:cNvSpPr>
              <p:nvPr/>
            </p:nvSpPr>
            <p:spPr bwMode="auto">
              <a:xfrm>
                <a:off x="7358041" y="4786317"/>
                <a:ext cx="1066800" cy="350837"/>
              </a:xfrm>
              <a:prstGeom prst="rect">
                <a:avLst/>
              </a:prstGeom>
              <a:solidFill>
                <a:srgbClr val="CCCC00"/>
              </a:solidFill>
              <a:ln w="3175">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lnSpc>
                    <a:spcPct val="70000"/>
                  </a:lnSpc>
                  <a:defRPr/>
                </a:pPr>
                <a:r>
                  <a:rPr lang="en-US" sz="2400" dirty="0" smtClean="0">
                    <a:latin typeface="Garamond" pitchFamily="18" charset="0"/>
                    <a:cs typeface="Arial" charset="0"/>
                  </a:rPr>
                  <a:t>TİG</a:t>
                </a:r>
                <a:endParaRPr lang="en-US" sz="2400" dirty="0">
                  <a:latin typeface="Garamond" pitchFamily="18" charset="0"/>
                  <a:cs typeface="Arial" charset="0"/>
                </a:endParaRPr>
              </a:p>
            </p:txBody>
          </p:sp>
          <p:sp>
            <p:nvSpPr>
              <p:cNvPr id="8" name="Line 9"/>
              <p:cNvSpPr>
                <a:spLocks noChangeShapeType="1"/>
              </p:cNvSpPr>
              <p:nvPr/>
            </p:nvSpPr>
            <p:spPr bwMode="auto">
              <a:xfrm flipV="1">
                <a:off x="3629004" y="4867279"/>
                <a:ext cx="609600" cy="152400"/>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wrap="none" anchor="ctr"/>
              <a:lstStyle/>
              <a:p>
                <a:pPr algn="r">
                  <a:defRPr/>
                </a:pPr>
                <a:endParaRPr lang="tr-TR" sz="1800"/>
              </a:p>
            </p:txBody>
          </p:sp>
          <p:sp>
            <p:nvSpPr>
              <p:cNvPr id="9" name="Line 10"/>
              <p:cNvSpPr>
                <a:spLocks noChangeShapeType="1"/>
              </p:cNvSpPr>
              <p:nvPr/>
            </p:nvSpPr>
            <p:spPr bwMode="auto">
              <a:xfrm>
                <a:off x="3629004" y="5172079"/>
                <a:ext cx="609600" cy="0"/>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wrap="none" anchor="ctr"/>
              <a:lstStyle/>
              <a:p>
                <a:pPr algn="r">
                  <a:defRPr/>
                </a:pPr>
                <a:endParaRPr lang="tr-TR" sz="1800"/>
              </a:p>
            </p:txBody>
          </p:sp>
          <p:sp>
            <p:nvSpPr>
              <p:cNvPr id="10" name="Line 11"/>
              <p:cNvSpPr>
                <a:spLocks noChangeShapeType="1"/>
              </p:cNvSpPr>
              <p:nvPr/>
            </p:nvSpPr>
            <p:spPr bwMode="auto">
              <a:xfrm>
                <a:off x="3629004" y="5324479"/>
                <a:ext cx="609600" cy="152400"/>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wrap="none" anchor="ctr"/>
              <a:lstStyle/>
              <a:p>
                <a:pPr algn="r">
                  <a:defRPr/>
                </a:pPr>
                <a:endParaRPr lang="tr-TR" sz="1800"/>
              </a:p>
            </p:txBody>
          </p:sp>
          <p:sp>
            <p:nvSpPr>
              <p:cNvPr id="11" name="Line 12"/>
              <p:cNvSpPr>
                <a:spLocks noChangeShapeType="1"/>
              </p:cNvSpPr>
              <p:nvPr/>
            </p:nvSpPr>
            <p:spPr bwMode="auto">
              <a:xfrm flipV="1">
                <a:off x="6326166" y="4857754"/>
                <a:ext cx="817563" cy="306388"/>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wrap="none" anchor="ctr"/>
              <a:lstStyle/>
              <a:p>
                <a:pPr algn="r">
                  <a:defRPr/>
                </a:pPr>
                <a:endParaRPr lang="tr-TR" sz="1800"/>
              </a:p>
            </p:txBody>
          </p:sp>
          <p:sp>
            <p:nvSpPr>
              <p:cNvPr id="12" name="Line 13"/>
              <p:cNvSpPr>
                <a:spLocks noChangeShapeType="1"/>
              </p:cNvSpPr>
              <p:nvPr/>
            </p:nvSpPr>
            <p:spPr bwMode="auto">
              <a:xfrm flipV="1">
                <a:off x="6296004" y="4357692"/>
                <a:ext cx="1062037" cy="661987"/>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wrap="none" anchor="ctr"/>
              <a:lstStyle/>
              <a:p>
                <a:pPr algn="r">
                  <a:defRPr/>
                </a:pPr>
                <a:endParaRPr lang="tr-TR" sz="1800"/>
              </a:p>
            </p:txBody>
          </p:sp>
          <p:sp>
            <p:nvSpPr>
              <p:cNvPr id="13" name="Line 14"/>
              <p:cNvSpPr>
                <a:spLocks noChangeShapeType="1"/>
              </p:cNvSpPr>
              <p:nvPr/>
            </p:nvSpPr>
            <p:spPr bwMode="auto">
              <a:xfrm>
                <a:off x="6296004" y="5324479"/>
                <a:ext cx="1062037" cy="461963"/>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wrap="none" anchor="ctr"/>
              <a:lstStyle/>
              <a:p>
                <a:pPr algn="r">
                  <a:defRPr/>
                </a:pPr>
                <a:endParaRPr lang="tr-TR" sz="1800"/>
              </a:p>
            </p:txBody>
          </p:sp>
          <p:sp>
            <p:nvSpPr>
              <p:cNvPr id="14" name="Line 15"/>
              <p:cNvSpPr>
                <a:spLocks noChangeShapeType="1"/>
              </p:cNvSpPr>
              <p:nvPr/>
            </p:nvSpPr>
            <p:spPr bwMode="auto">
              <a:xfrm>
                <a:off x="6326166" y="5227642"/>
                <a:ext cx="746125" cy="58737"/>
              </a:xfrm>
              <a:prstGeom prst="line">
                <a:avLst/>
              </a:prstGeom>
              <a:ln>
                <a:headEnd/>
                <a:tailEnd type="triangle" w="med" len="med"/>
              </a:ln>
            </p:spPr>
            <p:style>
              <a:lnRef idx="1">
                <a:schemeClr val="dk1"/>
              </a:lnRef>
              <a:fillRef idx="0">
                <a:schemeClr val="dk1"/>
              </a:fillRef>
              <a:effectRef idx="0">
                <a:schemeClr val="dk1"/>
              </a:effectRef>
              <a:fontRef idx="minor">
                <a:schemeClr val="tx1"/>
              </a:fontRef>
            </p:style>
            <p:txBody>
              <a:bodyPr/>
              <a:lstStyle/>
              <a:p>
                <a:pPr algn="r">
                  <a:defRPr/>
                </a:pPr>
                <a:endParaRPr lang="tr-TR" sz="1800"/>
              </a:p>
            </p:txBody>
          </p:sp>
          <p:sp>
            <p:nvSpPr>
              <p:cNvPr id="15" name="Text Box 6"/>
              <p:cNvSpPr txBox="1">
                <a:spLocks noChangeArrowheads="1"/>
              </p:cNvSpPr>
              <p:nvPr/>
            </p:nvSpPr>
            <p:spPr bwMode="auto">
              <a:xfrm>
                <a:off x="7358041" y="4071942"/>
                <a:ext cx="1008063" cy="350837"/>
              </a:xfrm>
              <a:prstGeom prst="rect">
                <a:avLst/>
              </a:prstGeom>
              <a:solidFill>
                <a:srgbClr val="808000"/>
              </a:solidFill>
              <a:ln w="3175">
                <a:solidFill>
                  <a:schemeClr val="tx1"/>
                </a:solidFill>
                <a:miter lim="800000"/>
                <a:headEnd/>
                <a:tailEnd/>
              </a:ln>
            </p:spPr>
            <p:txBody>
              <a:bodyPr>
                <a:spAutoFit/>
              </a:bodyPr>
              <a:lstStyle/>
              <a:p>
                <a:pPr algn="ctr" eaLnBrk="0" hangingPunct="0">
                  <a:lnSpc>
                    <a:spcPct val="70000"/>
                  </a:lnSpc>
                </a:pPr>
                <a:r>
                  <a:rPr lang="en-US" sz="2400">
                    <a:latin typeface="Garamond" pitchFamily="18" charset="0"/>
                  </a:rPr>
                  <a:t>495</a:t>
                </a:r>
              </a:p>
            </p:txBody>
          </p:sp>
        </p:grpSp>
        <p:sp>
          <p:nvSpPr>
            <p:cNvPr id="18" name="Text Box 4"/>
            <p:cNvSpPr txBox="1">
              <a:spLocks noChangeArrowheads="1"/>
            </p:cNvSpPr>
            <p:nvPr/>
          </p:nvSpPr>
          <p:spPr bwMode="auto">
            <a:xfrm>
              <a:off x="1571604" y="5214950"/>
              <a:ext cx="2057400" cy="760413"/>
            </a:xfrm>
            <a:prstGeom prst="rect">
              <a:avLst/>
            </a:prstGeom>
            <a:solidFill>
              <a:schemeClr val="accent1"/>
            </a:solidFill>
            <a:ln w="3175">
              <a:solidFill>
                <a:schemeClr val="tx1"/>
              </a:solidFill>
              <a:miter lim="800000"/>
              <a:headEnd/>
              <a:tailEnd/>
            </a:ln>
            <a:effectLst>
              <a:outerShdw dist="107763" dir="2700000" algn="ctr" rotWithShape="0">
                <a:schemeClr val="bg2">
                  <a:alpha val="50000"/>
                </a:schemeClr>
              </a:outerShdw>
            </a:effectLst>
          </p:spPr>
          <p:txBody>
            <a:bodyPr>
              <a:spAutoFit/>
            </a:bodyPr>
            <a:lstStyle/>
            <a:p>
              <a:pPr algn="ctr" eaLnBrk="0" hangingPunct="0">
                <a:lnSpc>
                  <a:spcPct val="90000"/>
                </a:lnSpc>
                <a:defRPr/>
              </a:pPr>
              <a:r>
                <a:rPr lang="en-US" sz="2400" b="1" dirty="0">
                  <a:effectLst>
                    <a:outerShdw blurRad="38100" dist="38100" dir="2700000" algn="tl">
                      <a:srgbClr val="FFFFFF"/>
                    </a:outerShdw>
                  </a:effectLst>
                  <a:latin typeface="Garamond" pitchFamily="18" charset="0"/>
                </a:rPr>
                <a:t>~ </a:t>
              </a:r>
              <a:r>
                <a:rPr lang="tr-TR" sz="2400" b="1" dirty="0" smtClean="0">
                  <a:effectLst>
                    <a:outerShdw blurRad="38100" dist="38100" dir="2700000" algn="tl">
                      <a:srgbClr val="FFFFFF"/>
                    </a:outerShdw>
                  </a:effectLst>
                  <a:latin typeface="Garamond" pitchFamily="18" charset="0"/>
                </a:rPr>
                <a:t>6</a:t>
              </a:r>
              <a:r>
                <a:rPr lang="en-US" sz="2400" b="1" dirty="0" smtClean="0">
                  <a:effectLst>
                    <a:outerShdw blurRad="38100" dist="38100" dir="2700000" algn="tl">
                      <a:srgbClr val="FFFFFF"/>
                    </a:outerShdw>
                  </a:effectLst>
                  <a:latin typeface="Garamond" pitchFamily="18" charset="0"/>
                </a:rPr>
                <a:t> </a:t>
              </a:r>
              <a:r>
                <a:rPr lang="en-US" sz="2400" b="1" dirty="0">
                  <a:effectLst>
                    <a:outerShdw blurRad="38100" dist="38100" dir="2700000" algn="tl">
                      <a:srgbClr val="FFFFFF"/>
                    </a:outerShdw>
                  </a:effectLst>
                  <a:latin typeface="Garamond" pitchFamily="18" charset="0"/>
                </a:rPr>
                <a:t>000</a:t>
              </a:r>
            </a:p>
            <a:p>
              <a:pPr algn="ctr" eaLnBrk="0" hangingPunct="0">
                <a:lnSpc>
                  <a:spcPct val="90000"/>
                </a:lnSpc>
                <a:defRPr/>
              </a:pPr>
              <a:r>
                <a:rPr lang="tr-TR" sz="2400" b="1" dirty="0" smtClean="0">
                  <a:effectLst>
                    <a:outerShdw blurRad="38100" dist="38100" dir="2700000" algn="tl">
                      <a:srgbClr val="FFFFFF"/>
                    </a:outerShdw>
                  </a:effectLst>
                  <a:latin typeface="Garamond" pitchFamily="18" charset="0"/>
                </a:rPr>
                <a:t>İşlem</a:t>
              </a:r>
              <a:endParaRPr lang="en-US" sz="2400" b="1" dirty="0">
                <a:effectLst>
                  <a:outerShdw blurRad="38100" dist="38100" dir="2700000" algn="tl">
                    <a:srgbClr val="FFFFFF"/>
                  </a:outerShdw>
                </a:effectLst>
                <a:latin typeface="Garamond" pitchFamily="18" charset="0"/>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KİMLER KULLANIYOR</a:t>
            </a:r>
            <a:endParaRPr lang="tr-TR" dirty="0"/>
          </a:p>
        </p:txBody>
      </p:sp>
      <p:pic>
        <p:nvPicPr>
          <p:cNvPr id="4" name="Picture 6"/>
          <p:cNvPicPr>
            <a:picLocks noGrp="1" noChangeAspect="1" noChangeArrowheads="1"/>
          </p:cNvPicPr>
          <p:nvPr>
            <p:ph idx="1"/>
          </p:nvPr>
        </p:nvPicPr>
        <p:blipFill>
          <a:blip r:embed="rId2" cstate="print"/>
          <a:srcRect/>
          <a:stretch>
            <a:fillRect/>
          </a:stretch>
        </p:blipFill>
        <p:spPr bwMode="auto">
          <a:xfrm>
            <a:off x="762000" y="1981200"/>
            <a:ext cx="7704131" cy="428628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p:txBody>
          <a:bodyPr anchor="ctr"/>
          <a:lstStyle/>
          <a:p>
            <a:pPr eaLnBrk="1" hangingPunct="1">
              <a:defRPr/>
            </a:pPr>
            <a:r>
              <a:rPr lang="tr-TR" dirty="0" err="1" smtClean="0">
                <a:effectLst>
                  <a:outerShdw blurRad="38100" dist="38100" dir="2700000" algn="tl">
                    <a:srgbClr val="C0C0C0"/>
                  </a:outerShdw>
                </a:effectLst>
              </a:rPr>
              <a:t>TİG’leri</a:t>
            </a:r>
            <a:r>
              <a:rPr lang="tr-TR" dirty="0" smtClean="0">
                <a:effectLst>
                  <a:outerShdw blurRad="38100" dist="38100" dir="2700000" algn="tl">
                    <a:srgbClr val="C0C0C0"/>
                  </a:outerShdw>
                </a:effectLst>
              </a:rPr>
              <a:t> Kullanan Ülkeler</a:t>
            </a:r>
          </a:p>
        </p:txBody>
      </p:sp>
      <p:sp>
        <p:nvSpPr>
          <p:cNvPr id="4" name="Rectangle 3"/>
          <p:cNvSpPr>
            <a:spLocks noGrp="1" noChangeArrowheads="1"/>
          </p:cNvSpPr>
          <p:nvPr>
            <p:ph sz="half" idx="4294967295"/>
          </p:nvPr>
        </p:nvSpPr>
        <p:spPr>
          <a:xfrm>
            <a:off x="685800" y="1773238"/>
            <a:ext cx="2301875" cy="4464050"/>
          </a:xfrm>
        </p:spPr>
        <p:txBody>
          <a:bodyPr>
            <a:normAutofit/>
          </a:bodyPr>
          <a:lstStyle/>
          <a:p>
            <a:pPr>
              <a:buSzPct val="100000"/>
              <a:buFont typeface="Wingdings" pitchFamily="2" charset="2"/>
              <a:buChar char="§"/>
              <a:defRPr/>
            </a:pPr>
            <a:r>
              <a:rPr lang="tr-TR" sz="2100" dirty="0" smtClean="0">
                <a:solidFill>
                  <a:srgbClr val="080808"/>
                </a:solidFill>
                <a:effectLst>
                  <a:outerShdw blurRad="38100" dist="38100" dir="2700000" algn="tl">
                    <a:srgbClr val="C0C0C0"/>
                  </a:outerShdw>
                </a:effectLst>
                <a:latin typeface="Arial" pitchFamily="34" charset="0"/>
              </a:rPr>
              <a:t>Avustralya</a:t>
            </a:r>
            <a:endParaRPr lang="en-US" sz="2100" dirty="0" smtClean="0">
              <a:solidFill>
                <a:srgbClr val="080808"/>
              </a:solidFill>
              <a:effectLst>
                <a:outerShdw blurRad="38100" dist="38100" dir="2700000" algn="tl">
                  <a:srgbClr val="C0C0C0"/>
                </a:outerShdw>
              </a:effectLst>
              <a:latin typeface="Arial" pitchFamily="34" charset="0"/>
            </a:endParaRPr>
          </a:p>
          <a:p>
            <a:pPr>
              <a:buSzPct val="100000"/>
              <a:buFont typeface="Wingdings" pitchFamily="2" charset="2"/>
              <a:buChar char="§"/>
              <a:defRPr/>
            </a:pPr>
            <a:r>
              <a:rPr lang="tr-TR" sz="2100" dirty="0" smtClean="0">
                <a:solidFill>
                  <a:srgbClr val="080808"/>
                </a:solidFill>
                <a:effectLst>
                  <a:outerShdw blurRad="38100" dist="38100" dir="2700000" algn="tl">
                    <a:srgbClr val="C0C0C0"/>
                  </a:outerShdw>
                </a:effectLst>
                <a:latin typeface="Arial" pitchFamily="34" charset="0"/>
              </a:rPr>
              <a:t>ABD</a:t>
            </a:r>
            <a:endParaRPr lang="en-US" sz="2100" dirty="0" smtClean="0">
              <a:solidFill>
                <a:srgbClr val="080808"/>
              </a:solidFill>
              <a:effectLst>
                <a:outerShdw blurRad="38100" dist="38100" dir="2700000" algn="tl">
                  <a:srgbClr val="C0C0C0"/>
                </a:outerShdw>
              </a:effectLst>
              <a:latin typeface="Arial" pitchFamily="34" charset="0"/>
            </a:endParaRPr>
          </a:p>
          <a:p>
            <a:pPr>
              <a:buSzPct val="100000"/>
              <a:buFont typeface="Wingdings" pitchFamily="2" charset="2"/>
              <a:buChar char="§"/>
              <a:defRPr/>
            </a:pPr>
            <a:r>
              <a:rPr lang="en-US" sz="2100" dirty="0" smtClean="0">
                <a:solidFill>
                  <a:srgbClr val="080808"/>
                </a:solidFill>
                <a:effectLst>
                  <a:outerShdw blurRad="38100" dist="38100" dir="2700000" algn="tl">
                    <a:srgbClr val="C0C0C0"/>
                  </a:outerShdw>
                </a:effectLst>
                <a:latin typeface="Arial" pitchFamily="34" charset="0"/>
              </a:rPr>
              <a:t>Fran</a:t>
            </a:r>
            <a:r>
              <a:rPr lang="tr-TR" sz="2100" dirty="0" err="1" smtClean="0">
                <a:solidFill>
                  <a:srgbClr val="080808"/>
                </a:solidFill>
                <a:effectLst>
                  <a:outerShdw blurRad="38100" dist="38100" dir="2700000" algn="tl">
                    <a:srgbClr val="C0C0C0"/>
                  </a:outerShdw>
                </a:effectLst>
                <a:latin typeface="Arial" pitchFamily="34" charset="0"/>
              </a:rPr>
              <a:t>sa</a:t>
            </a:r>
            <a:endParaRPr lang="en-US" sz="2100" dirty="0" smtClean="0">
              <a:solidFill>
                <a:srgbClr val="080808"/>
              </a:solidFill>
              <a:effectLst>
                <a:outerShdw blurRad="38100" dist="38100" dir="2700000" algn="tl">
                  <a:srgbClr val="C0C0C0"/>
                </a:outerShdw>
              </a:effectLst>
              <a:latin typeface="Arial" pitchFamily="34" charset="0"/>
            </a:endParaRPr>
          </a:p>
          <a:p>
            <a:pPr>
              <a:buSzPct val="100000"/>
              <a:buFont typeface="Wingdings" pitchFamily="2" charset="2"/>
              <a:buChar char="§"/>
              <a:defRPr/>
            </a:pPr>
            <a:r>
              <a:rPr lang="en-US" sz="2100" dirty="0" smtClean="0">
                <a:solidFill>
                  <a:srgbClr val="080808"/>
                </a:solidFill>
                <a:effectLst>
                  <a:outerShdw blurRad="38100" dist="38100" dir="2700000" algn="tl">
                    <a:srgbClr val="C0C0C0"/>
                  </a:outerShdw>
                </a:effectLst>
                <a:latin typeface="Arial" pitchFamily="34" charset="0"/>
              </a:rPr>
              <a:t>Port</a:t>
            </a:r>
            <a:r>
              <a:rPr lang="tr-TR" sz="2100" dirty="0" smtClean="0">
                <a:solidFill>
                  <a:srgbClr val="080808"/>
                </a:solidFill>
                <a:effectLst>
                  <a:outerShdw blurRad="38100" dist="38100" dir="2700000" algn="tl">
                    <a:srgbClr val="C0C0C0"/>
                  </a:outerShdw>
                </a:effectLst>
                <a:latin typeface="Arial" pitchFamily="34" charset="0"/>
              </a:rPr>
              <a:t>ekiz</a:t>
            </a:r>
            <a:endParaRPr lang="en-US" sz="2100" dirty="0" smtClean="0">
              <a:solidFill>
                <a:srgbClr val="080808"/>
              </a:solidFill>
              <a:effectLst>
                <a:outerShdw blurRad="38100" dist="38100" dir="2700000" algn="tl">
                  <a:srgbClr val="C0C0C0"/>
                </a:outerShdw>
              </a:effectLst>
              <a:latin typeface="Arial" pitchFamily="34" charset="0"/>
            </a:endParaRPr>
          </a:p>
          <a:p>
            <a:pPr>
              <a:buSzPct val="100000"/>
              <a:buFont typeface="Wingdings" pitchFamily="2" charset="2"/>
              <a:buChar char="§"/>
              <a:defRPr/>
            </a:pPr>
            <a:r>
              <a:rPr lang="tr-TR" sz="2100" dirty="0" smtClean="0">
                <a:solidFill>
                  <a:srgbClr val="080808"/>
                </a:solidFill>
                <a:effectLst>
                  <a:outerShdw blurRad="38100" dist="38100" dir="2700000" algn="tl">
                    <a:srgbClr val="C0C0C0"/>
                  </a:outerShdw>
                </a:effectLst>
                <a:latin typeface="Arial" pitchFamily="34" charset="0"/>
              </a:rPr>
              <a:t>Kanada</a:t>
            </a:r>
            <a:endParaRPr lang="en-US" sz="2100" dirty="0" smtClean="0">
              <a:solidFill>
                <a:srgbClr val="080808"/>
              </a:solidFill>
              <a:effectLst>
                <a:outerShdw blurRad="38100" dist="38100" dir="2700000" algn="tl">
                  <a:srgbClr val="C0C0C0"/>
                </a:outerShdw>
              </a:effectLst>
              <a:latin typeface="Arial" pitchFamily="34" charset="0"/>
            </a:endParaRPr>
          </a:p>
          <a:p>
            <a:pPr>
              <a:buSzPct val="100000"/>
              <a:buFont typeface="Wingdings" pitchFamily="2" charset="2"/>
              <a:buChar char="§"/>
              <a:defRPr/>
            </a:pPr>
            <a:r>
              <a:rPr lang="tr-TR" sz="2100" dirty="0" smtClean="0">
                <a:solidFill>
                  <a:srgbClr val="080808"/>
                </a:solidFill>
                <a:effectLst>
                  <a:outerShdw blurRad="38100" dist="38100" dir="2700000" algn="tl">
                    <a:srgbClr val="C0C0C0"/>
                  </a:outerShdw>
                </a:effectLst>
                <a:latin typeface="Arial" pitchFamily="34" charset="0"/>
              </a:rPr>
              <a:t>İrlanda</a:t>
            </a:r>
            <a:endParaRPr lang="en-US" sz="2100" dirty="0" smtClean="0">
              <a:solidFill>
                <a:srgbClr val="080808"/>
              </a:solidFill>
              <a:effectLst>
                <a:outerShdw blurRad="38100" dist="38100" dir="2700000" algn="tl">
                  <a:srgbClr val="C0C0C0"/>
                </a:outerShdw>
              </a:effectLst>
              <a:latin typeface="Arial" pitchFamily="34" charset="0"/>
            </a:endParaRPr>
          </a:p>
          <a:p>
            <a:pPr>
              <a:buSzPct val="100000"/>
              <a:buFont typeface="Wingdings" pitchFamily="2" charset="2"/>
              <a:buChar char="§"/>
              <a:defRPr/>
            </a:pPr>
            <a:r>
              <a:rPr lang="tr-TR" sz="2100" dirty="0" err="1" smtClean="0">
                <a:solidFill>
                  <a:srgbClr val="080808"/>
                </a:solidFill>
                <a:effectLst>
                  <a:outerShdw blurRad="38100" dist="38100" dir="2700000" algn="tl">
                    <a:srgbClr val="C0C0C0"/>
                  </a:outerShdw>
                </a:effectLst>
                <a:latin typeface="Arial" pitchFamily="34" charset="0"/>
              </a:rPr>
              <a:t>Italya</a:t>
            </a:r>
            <a:endParaRPr lang="en-US" sz="2100" dirty="0" smtClean="0">
              <a:solidFill>
                <a:srgbClr val="080808"/>
              </a:solidFill>
              <a:effectLst>
                <a:outerShdw blurRad="38100" dist="38100" dir="2700000" algn="tl">
                  <a:srgbClr val="C0C0C0"/>
                </a:outerShdw>
              </a:effectLst>
              <a:latin typeface="Arial" pitchFamily="34" charset="0"/>
            </a:endParaRPr>
          </a:p>
          <a:p>
            <a:pPr>
              <a:buSzPct val="100000"/>
              <a:buFont typeface="Wingdings" pitchFamily="2" charset="2"/>
              <a:buChar char="§"/>
              <a:defRPr/>
            </a:pPr>
            <a:r>
              <a:rPr lang="tr-TR" sz="2100" dirty="0" smtClean="0">
                <a:solidFill>
                  <a:srgbClr val="080808"/>
                </a:solidFill>
                <a:effectLst>
                  <a:outerShdw blurRad="38100" dist="38100" dir="2700000" algn="tl">
                    <a:srgbClr val="C0C0C0"/>
                  </a:outerShdw>
                </a:effectLst>
                <a:latin typeface="Arial" pitchFamily="34" charset="0"/>
              </a:rPr>
              <a:t>İspanya</a:t>
            </a:r>
            <a:endParaRPr lang="en-US" sz="2100" dirty="0" smtClean="0">
              <a:solidFill>
                <a:srgbClr val="080808"/>
              </a:solidFill>
              <a:effectLst>
                <a:outerShdw blurRad="38100" dist="38100" dir="2700000" algn="tl">
                  <a:srgbClr val="C0C0C0"/>
                </a:outerShdw>
              </a:effectLst>
              <a:latin typeface="Arial" pitchFamily="34" charset="0"/>
            </a:endParaRPr>
          </a:p>
          <a:p>
            <a:pPr>
              <a:buSzPct val="100000"/>
              <a:buFont typeface="Wingdings" pitchFamily="2" charset="2"/>
              <a:buChar char="§"/>
              <a:defRPr/>
            </a:pPr>
            <a:r>
              <a:rPr lang="tr-TR" sz="2100" dirty="0" smtClean="0">
                <a:solidFill>
                  <a:srgbClr val="080808"/>
                </a:solidFill>
                <a:effectLst>
                  <a:outerShdw blurRad="38100" dist="38100" dir="2700000" algn="tl">
                    <a:srgbClr val="C0C0C0"/>
                  </a:outerShdw>
                </a:effectLst>
                <a:latin typeface="Arial" pitchFamily="34" charset="0"/>
              </a:rPr>
              <a:t>Almanya</a:t>
            </a:r>
            <a:endParaRPr lang="en-US" sz="2100" dirty="0" smtClean="0">
              <a:solidFill>
                <a:srgbClr val="080808"/>
              </a:solidFill>
              <a:effectLst>
                <a:outerShdw blurRad="38100" dist="38100" dir="2700000" algn="tl">
                  <a:srgbClr val="C0C0C0"/>
                </a:outerShdw>
              </a:effectLst>
              <a:latin typeface="Arial" pitchFamily="34" charset="0"/>
            </a:endParaRPr>
          </a:p>
          <a:p>
            <a:pPr>
              <a:buSzPct val="100000"/>
              <a:buFont typeface="Wingdings" pitchFamily="2" charset="2"/>
              <a:buChar char="§"/>
              <a:defRPr/>
            </a:pPr>
            <a:r>
              <a:rPr lang="tr-TR" sz="2100" dirty="0" err="1" smtClean="0">
                <a:solidFill>
                  <a:srgbClr val="080808"/>
                </a:solidFill>
                <a:effectLst>
                  <a:outerShdw blurRad="38100" dist="38100" dir="2700000" algn="tl">
                    <a:srgbClr val="C0C0C0"/>
                  </a:outerShdw>
                </a:effectLst>
                <a:latin typeface="Arial" pitchFamily="34" charset="0"/>
              </a:rPr>
              <a:t>Maceristan</a:t>
            </a:r>
            <a:endParaRPr lang="tr-TR" sz="2100" dirty="0" smtClean="0">
              <a:solidFill>
                <a:srgbClr val="080808"/>
              </a:solidFill>
              <a:effectLst>
                <a:outerShdw blurRad="38100" dist="38100" dir="2700000" algn="tl">
                  <a:srgbClr val="C0C0C0"/>
                </a:outerShdw>
              </a:effectLst>
              <a:latin typeface="Arial" pitchFamily="34" charset="0"/>
            </a:endParaRPr>
          </a:p>
          <a:p>
            <a:pPr>
              <a:buSzPct val="100000"/>
              <a:buFont typeface="Wingdings" pitchFamily="2" charset="2"/>
              <a:buChar char="§"/>
              <a:defRPr/>
            </a:pPr>
            <a:r>
              <a:rPr lang="tr-TR" sz="2100" dirty="0" smtClean="0">
                <a:solidFill>
                  <a:srgbClr val="080808"/>
                </a:solidFill>
                <a:effectLst>
                  <a:outerShdw blurRad="38100" dist="38100" dir="2700000" algn="tl">
                    <a:srgbClr val="C0C0C0"/>
                  </a:outerShdw>
                </a:effectLst>
                <a:latin typeface="Arial" pitchFamily="34" charset="0"/>
              </a:rPr>
              <a:t>Çek Cum.</a:t>
            </a:r>
            <a:endParaRPr lang="en-US" sz="2100" dirty="0" smtClean="0">
              <a:solidFill>
                <a:srgbClr val="080808"/>
              </a:solidFill>
              <a:effectLst>
                <a:outerShdw blurRad="38100" dist="38100" dir="2700000" algn="tl">
                  <a:srgbClr val="C0C0C0"/>
                </a:outerShdw>
              </a:effectLst>
              <a:latin typeface="Arial" pitchFamily="34" charset="0"/>
            </a:endParaRPr>
          </a:p>
        </p:txBody>
      </p:sp>
      <p:sp>
        <p:nvSpPr>
          <p:cNvPr id="5" name="Rectangle 4"/>
          <p:cNvSpPr txBox="1">
            <a:spLocks noChangeArrowheads="1"/>
          </p:cNvSpPr>
          <p:nvPr/>
        </p:nvSpPr>
        <p:spPr>
          <a:xfrm>
            <a:off x="3419475" y="1773238"/>
            <a:ext cx="2084388" cy="4464050"/>
          </a:xfrm>
          <a:prstGeom prst="rect">
            <a:avLst/>
          </a:prstGeom>
        </p:spPr>
        <p:txBody>
          <a:bodyPr/>
          <a:lstStyle/>
          <a:p>
            <a:pPr marL="342900" indent="-342900">
              <a:spcBef>
                <a:spcPct val="20000"/>
              </a:spcBef>
              <a:buClr>
                <a:srgbClr val="004E72"/>
              </a:buClr>
              <a:buSzPct val="70000"/>
              <a:buFont typeface="Wingdings" pitchFamily="2" charset="2"/>
              <a:buChar char="n"/>
              <a:defRPr/>
            </a:pPr>
            <a:r>
              <a:rPr lang="tr-TR" sz="2100" dirty="0">
                <a:solidFill>
                  <a:srgbClr val="080808"/>
                </a:solidFill>
                <a:effectLst>
                  <a:outerShdw blurRad="38100" dist="38100" dir="2700000" algn="tl">
                    <a:srgbClr val="C0C0C0"/>
                  </a:outerShdw>
                </a:effectLst>
                <a:latin typeface="Arial" pitchFamily="34" charset="0"/>
              </a:rPr>
              <a:t>Bulgaristan</a:t>
            </a:r>
            <a:endParaRPr lang="en-US" sz="2100" dirty="0">
              <a:solidFill>
                <a:srgbClr val="080808"/>
              </a:solidFill>
              <a:effectLst>
                <a:outerShdw blurRad="38100" dist="38100" dir="2700000" algn="tl">
                  <a:srgbClr val="C0C0C0"/>
                </a:outerShdw>
              </a:effectLst>
              <a:latin typeface="Arial" pitchFamily="34" charset="0"/>
            </a:endParaRPr>
          </a:p>
          <a:p>
            <a:pPr marL="342900" indent="-342900">
              <a:spcBef>
                <a:spcPct val="20000"/>
              </a:spcBef>
              <a:buClr>
                <a:srgbClr val="004E72"/>
              </a:buClr>
              <a:buSzPct val="70000"/>
              <a:buFont typeface="Wingdings" pitchFamily="2" charset="2"/>
              <a:buChar char="n"/>
              <a:defRPr/>
            </a:pPr>
            <a:r>
              <a:rPr lang="tr-TR" sz="2100" dirty="0">
                <a:solidFill>
                  <a:srgbClr val="080808"/>
                </a:solidFill>
                <a:effectLst>
                  <a:outerShdw blurRad="38100" dist="38100" dir="2700000" algn="tl">
                    <a:srgbClr val="C0C0C0"/>
                  </a:outerShdw>
                </a:effectLst>
                <a:latin typeface="Arial" pitchFamily="34" charset="0"/>
              </a:rPr>
              <a:t>Romanya</a:t>
            </a:r>
            <a:endParaRPr lang="en-US" sz="2100" dirty="0">
              <a:solidFill>
                <a:srgbClr val="080808"/>
              </a:solidFill>
              <a:effectLst>
                <a:outerShdw blurRad="38100" dist="38100" dir="2700000" algn="tl">
                  <a:srgbClr val="C0C0C0"/>
                </a:outerShdw>
              </a:effectLst>
              <a:latin typeface="Arial" pitchFamily="34" charset="0"/>
            </a:endParaRPr>
          </a:p>
          <a:p>
            <a:pPr marL="342900" indent="-342900">
              <a:spcBef>
                <a:spcPct val="20000"/>
              </a:spcBef>
              <a:buClr>
                <a:srgbClr val="004E72"/>
              </a:buClr>
              <a:buSzPct val="70000"/>
              <a:buFont typeface="Wingdings" pitchFamily="2" charset="2"/>
              <a:buChar char="n"/>
              <a:defRPr/>
            </a:pPr>
            <a:r>
              <a:rPr lang="tr-TR" sz="2100" dirty="0">
                <a:solidFill>
                  <a:srgbClr val="080808"/>
                </a:solidFill>
                <a:effectLst>
                  <a:outerShdw blurRad="38100" dist="38100" dir="2700000" algn="tl">
                    <a:srgbClr val="C0C0C0"/>
                  </a:outerShdw>
                </a:effectLst>
                <a:latin typeface="Arial" pitchFamily="34" charset="0"/>
              </a:rPr>
              <a:t>Slovenya</a:t>
            </a:r>
            <a:endParaRPr lang="en-US" sz="2100" dirty="0">
              <a:solidFill>
                <a:srgbClr val="080808"/>
              </a:solidFill>
              <a:effectLst>
                <a:outerShdw blurRad="38100" dist="38100" dir="2700000" algn="tl">
                  <a:srgbClr val="C0C0C0"/>
                </a:outerShdw>
              </a:effectLst>
              <a:latin typeface="Arial" pitchFamily="34" charset="0"/>
            </a:endParaRPr>
          </a:p>
          <a:p>
            <a:pPr marL="342900" indent="-342900">
              <a:spcBef>
                <a:spcPct val="20000"/>
              </a:spcBef>
              <a:buClr>
                <a:srgbClr val="004E72"/>
              </a:buClr>
              <a:buSzPct val="70000"/>
              <a:buFont typeface="Wingdings" pitchFamily="2" charset="2"/>
              <a:buChar char="n"/>
              <a:defRPr/>
            </a:pPr>
            <a:r>
              <a:rPr lang="tr-TR" sz="2100" dirty="0">
                <a:solidFill>
                  <a:srgbClr val="080808"/>
                </a:solidFill>
                <a:effectLst>
                  <a:outerShdw blurRad="38100" dist="38100" dir="2700000" algn="tl">
                    <a:srgbClr val="C0C0C0"/>
                  </a:outerShdw>
                </a:effectLst>
                <a:latin typeface="Arial" pitchFamily="34" charset="0"/>
              </a:rPr>
              <a:t>İsviçre</a:t>
            </a:r>
            <a:endParaRPr lang="en-US" sz="2100" dirty="0">
              <a:solidFill>
                <a:srgbClr val="080808"/>
              </a:solidFill>
              <a:effectLst>
                <a:outerShdw blurRad="38100" dist="38100" dir="2700000" algn="tl">
                  <a:srgbClr val="C0C0C0"/>
                </a:outerShdw>
              </a:effectLst>
              <a:latin typeface="Arial" pitchFamily="34" charset="0"/>
            </a:endParaRPr>
          </a:p>
          <a:p>
            <a:pPr marL="342900" indent="-342900">
              <a:spcBef>
                <a:spcPct val="20000"/>
              </a:spcBef>
              <a:buClr>
                <a:srgbClr val="004E72"/>
              </a:buClr>
              <a:buSzPct val="70000"/>
              <a:buFont typeface="Wingdings" pitchFamily="2" charset="2"/>
              <a:buChar char="n"/>
              <a:defRPr/>
            </a:pPr>
            <a:r>
              <a:rPr lang="tr-TR" sz="2100" dirty="0">
                <a:solidFill>
                  <a:srgbClr val="080808"/>
                </a:solidFill>
                <a:effectLst>
                  <a:outerShdw blurRad="38100" dist="38100" dir="2700000" algn="tl">
                    <a:srgbClr val="C0C0C0"/>
                  </a:outerShdw>
                </a:effectLst>
                <a:latin typeface="Arial" pitchFamily="34" charset="0"/>
              </a:rPr>
              <a:t>İngiltere</a:t>
            </a:r>
            <a:endParaRPr lang="tr-TR" sz="3200" dirty="0">
              <a:solidFill>
                <a:srgbClr val="080808"/>
              </a:solidFill>
              <a:effectLst>
                <a:outerShdw blurRad="38100" dist="38100" dir="2700000" algn="tl">
                  <a:srgbClr val="C0C0C0"/>
                </a:outerShdw>
              </a:effectLst>
              <a:latin typeface="Arial" pitchFamily="34" charset="0"/>
            </a:endParaRPr>
          </a:p>
          <a:p>
            <a:pPr marL="342900" indent="-342900">
              <a:spcBef>
                <a:spcPct val="20000"/>
              </a:spcBef>
              <a:buClr>
                <a:srgbClr val="004E72"/>
              </a:buClr>
              <a:buSzPct val="70000"/>
              <a:buFont typeface="Wingdings" pitchFamily="2" charset="2"/>
              <a:buChar char="n"/>
              <a:defRPr/>
            </a:pPr>
            <a:r>
              <a:rPr lang="tr-TR" sz="2100" dirty="0">
                <a:solidFill>
                  <a:srgbClr val="080808"/>
                </a:solidFill>
                <a:effectLst>
                  <a:outerShdw blurRad="38100" dist="38100" dir="2700000" algn="tl">
                    <a:srgbClr val="C0C0C0"/>
                  </a:outerShdw>
                </a:effectLst>
                <a:latin typeface="Arial" pitchFamily="34" charset="0"/>
              </a:rPr>
              <a:t>K</a:t>
            </a:r>
            <a:r>
              <a:rPr lang="en-US" sz="2100" dirty="0" err="1">
                <a:solidFill>
                  <a:srgbClr val="080808"/>
                </a:solidFill>
                <a:effectLst>
                  <a:outerShdw blurRad="38100" dist="38100" dir="2700000" algn="tl">
                    <a:srgbClr val="C0C0C0"/>
                  </a:outerShdw>
                </a:effectLst>
                <a:latin typeface="Arial" pitchFamily="34" charset="0"/>
              </a:rPr>
              <a:t>osta</a:t>
            </a:r>
            <a:r>
              <a:rPr lang="en-US" sz="2100" dirty="0">
                <a:solidFill>
                  <a:srgbClr val="080808"/>
                </a:solidFill>
                <a:effectLst>
                  <a:outerShdw blurRad="38100" dist="38100" dir="2700000" algn="tl">
                    <a:srgbClr val="C0C0C0"/>
                  </a:outerShdw>
                </a:effectLst>
                <a:latin typeface="Arial" pitchFamily="34" charset="0"/>
              </a:rPr>
              <a:t> </a:t>
            </a:r>
            <a:r>
              <a:rPr lang="en-US" sz="2100" dirty="0" err="1">
                <a:solidFill>
                  <a:srgbClr val="080808"/>
                </a:solidFill>
                <a:effectLst>
                  <a:outerShdw blurRad="38100" dist="38100" dir="2700000" algn="tl">
                    <a:srgbClr val="C0C0C0"/>
                  </a:outerShdw>
                </a:effectLst>
                <a:latin typeface="Arial" pitchFamily="34" charset="0"/>
              </a:rPr>
              <a:t>Ri</a:t>
            </a:r>
            <a:r>
              <a:rPr lang="tr-TR" sz="2100" dirty="0">
                <a:solidFill>
                  <a:srgbClr val="080808"/>
                </a:solidFill>
                <a:effectLst>
                  <a:outerShdw blurRad="38100" dist="38100" dir="2700000" algn="tl">
                    <a:srgbClr val="C0C0C0"/>
                  </a:outerShdw>
                </a:effectLst>
                <a:latin typeface="Arial" pitchFamily="34" charset="0"/>
              </a:rPr>
              <a:t>k</a:t>
            </a:r>
            <a:r>
              <a:rPr lang="en-US" sz="2100" dirty="0">
                <a:solidFill>
                  <a:srgbClr val="080808"/>
                </a:solidFill>
                <a:effectLst>
                  <a:outerShdw blurRad="38100" dist="38100" dir="2700000" algn="tl">
                    <a:srgbClr val="C0C0C0"/>
                  </a:outerShdw>
                </a:effectLst>
                <a:latin typeface="Arial" pitchFamily="34" charset="0"/>
              </a:rPr>
              <a:t>a</a:t>
            </a:r>
          </a:p>
          <a:p>
            <a:pPr marL="342900" indent="-342900">
              <a:spcBef>
                <a:spcPct val="20000"/>
              </a:spcBef>
              <a:buClr>
                <a:srgbClr val="004E72"/>
              </a:buClr>
              <a:buSzPct val="70000"/>
              <a:buFont typeface="Wingdings" pitchFamily="2" charset="2"/>
              <a:buChar char="n"/>
              <a:defRPr/>
            </a:pPr>
            <a:r>
              <a:rPr lang="en-US" sz="2100" dirty="0">
                <a:solidFill>
                  <a:srgbClr val="080808"/>
                </a:solidFill>
                <a:effectLst>
                  <a:outerShdw blurRad="38100" dist="38100" dir="2700000" algn="tl">
                    <a:srgbClr val="C0C0C0"/>
                  </a:outerShdw>
                </a:effectLst>
                <a:latin typeface="Arial" pitchFamily="34" charset="0"/>
              </a:rPr>
              <a:t>I</a:t>
            </a:r>
            <a:r>
              <a:rPr lang="tr-TR" sz="2100" dirty="0" err="1">
                <a:solidFill>
                  <a:srgbClr val="080808"/>
                </a:solidFill>
                <a:effectLst>
                  <a:outerShdw blurRad="38100" dist="38100" dir="2700000" algn="tl">
                    <a:srgbClr val="C0C0C0"/>
                  </a:outerShdw>
                </a:effectLst>
                <a:latin typeface="Arial" pitchFamily="34" charset="0"/>
              </a:rPr>
              <a:t>zlanda</a:t>
            </a:r>
            <a:endParaRPr lang="en-US" sz="2100" dirty="0">
              <a:solidFill>
                <a:srgbClr val="080808"/>
              </a:solidFill>
              <a:effectLst>
                <a:outerShdw blurRad="38100" dist="38100" dir="2700000" algn="tl">
                  <a:srgbClr val="C0C0C0"/>
                </a:outerShdw>
              </a:effectLst>
              <a:latin typeface="Arial" pitchFamily="34" charset="0"/>
            </a:endParaRPr>
          </a:p>
          <a:p>
            <a:pPr marL="342900" indent="-342900">
              <a:spcBef>
                <a:spcPct val="20000"/>
              </a:spcBef>
              <a:buClr>
                <a:srgbClr val="004E72"/>
              </a:buClr>
              <a:buSzPct val="70000"/>
              <a:buFont typeface="Wingdings" pitchFamily="2" charset="2"/>
              <a:buChar char="n"/>
              <a:defRPr/>
            </a:pPr>
            <a:r>
              <a:rPr lang="en-US" sz="2100" dirty="0">
                <a:solidFill>
                  <a:srgbClr val="080808"/>
                </a:solidFill>
                <a:effectLst>
                  <a:outerShdw blurRad="38100" dist="38100" dir="2700000" algn="tl">
                    <a:srgbClr val="C0C0C0"/>
                  </a:outerShdw>
                </a:effectLst>
                <a:latin typeface="Arial" pitchFamily="34" charset="0"/>
              </a:rPr>
              <a:t>Nor</a:t>
            </a:r>
            <a:r>
              <a:rPr lang="tr-TR" sz="2100" dirty="0" err="1">
                <a:solidFill>
                  <a:srgbClr val="080808"/>
                </a:solidFill>
                <a:effectLst>
                  <a:outerShdw blurRad="38100" dist="38100" dir="2700000" algn="tl">
                    <a:srgbClr val="C0C0C0"/>
                  </a:outerShdw>
                </a:effectLst>
                <a:latin typeface="Arial" pitchFamily="34" charset="0"/>
              </a:rPr>
              <a:t>veç</a:t>
            </a:r>
            <a:endParaRPr lang="en-US" sz="2100" dirty="0">
              <a:solidFill>
                <a:srgbClr val="080808"/>
              </a:solidFill>
              <a:effectLst>
                <a:outerShdw blurRad="38100" dist="38100" dir="2700000" algn="tl">
                  <a:srgbClr val="C0C0C0"/>
                </a:outerShdw>
              </a:effectLst>
              <a:latin typeface="Arial" pitchFamily="34" charset="0"/>
            </a:endParaRPr>
          </a:p>
          <a:p>
            <a:pPr marL="342900" indent="-342900">
              <a:spcBef>
                <a:spcPct val="20000"/>
              </a:spcBef>
              <a:buClr>
                <a:srgbClr val="004E72"/>
              </a:buClr>
              <a:buSzPct val="70000"/>
              <a:buFont typeface="Wingdings" pitchFamily="2" charset="2"/>
              <a:buChar char="n"/>
              <a:defRPr/>
            </a:pPr>
            <a:r>
              <a:rPr lang="tr-TR" sz="2100" dirty="0">
                <a:solidFill>
                  <a:srgbClr val="080808"/>
                </a:solidFill>
                <a:effectLst>
                  <a:outerShdw blurRad="38100" dist="38100" dir="2700000" algn="tl">
                    <a:srgbClr val="C0C0C0"/>
                  </a:outerShdw>
                </a:effectLst>
                <a:latin typeface="Arial" pitchFamily="34" charset="0"/>
              </a:rPr>
              <a:t>İsveç</a:t>
            </a:r>
            <a:endParaRPr lang="en-US" sz="2100" dirty="0">
              <a:solidFill>
                <a:srgbClr val="080808"/>
              </a:solidFill>
              <a:effectLst>
                <a:outerShdw blurRad="38100" dist="38100" dir="2700000" algn="tl">
                  <a:srgbClr val="C0C0C0"/>
                </a:outerShdw>
              </a:effectLst>
              <a:latin typeface="Arial" pitchFamily="34" charset="0"/>
            </a:endParaRPr>
          </a:p>
          <a:p>
            <a:pPr marL="342900" indent="-342900">
              <a:spcBef>
                <a:spcPct val="20000"/>
              </a:spcBef>
              <a:buClr>
                <a:srgbClr val="004E72"/>
              </a:buClr>
              <a:buSzPct val="70000"/>
              <a:buFont typeface="Wingdings" pitchFamily="2" charset="2"/>
              <a:buChar char="n"/>
              <a:defRPr/>
            </a:pPr>
            <a:r>
              <a:rPr lang="en-US" sz="2100" dirty="0" smtClean="0">
                <a:solidFill>
                  <a:srgbClr val="080808"/>
                </a:solidFill>
                <a:effectLst>
                  <a:outerShdw blurRad="38100" dist="38100" dir="2700000" algn="tl">
                    <a:srgbClr val="C0C0C0"/>
                  </a:outerShdw>
                </a:effectLst>
                <a:latin typeface="Arial" pitchFamily="34" charset="0"/>
              </a:rPr>
              <a:t>D</a:t>
            </a:r>
            <a:r>
              <a:rPr lang="tr-TR" sz="2100" dirty="0" smtClean="0">
                <a:solidFill>
                  <a:srgbClr val="080808"/>
                </a:solidFill>
                <a:effectLst>
                  <a:outerShdw blurRad="38100" dist="38100" dir="2700000" algn="tl">
                    <a:srgbClr val="C0C0C0"/>
                  </a:outerShdw>
                </a:effectLst>
                <a:latin typeface="Arial" pitchFamily="34" charset="0"/>
              </a:rPr>
              <a:t>a</a:t>
            </a:r>
            <a:r>
              <a:rPr lang="en-US" sz="2100" dirty="0" smtClean="0">
                <a:solidFill>
                  <a:srgbClr val="080808"/>
                </a:solidFill>
                <a:effectLst>
                  <a:outerShdw blurRad="38100" dist="38100" dir="2700000" algn="tl">
                    <a:srgbClr val="C0C0C0"/>
                  </a:outerShdw>
                </a:effectLst>
                <a:latin typeface="Arial" pitchFamily="34" charset="0"/>
              </a:rPr>
              <a:t>n</a:t>
            </a:r>
            <a:r>
              <a:rPr lang="tr-TR" sz="2100" dirty="0" err="1">
                <a:solidFill>
                  <a:srgbClr val="080808"/>
                </a:solidFill>
                <a:effectLst>
                  <a:outerShdw blurRad="38100" dist="38100" dir="2700000" algn="tl">
                    <a:srgbClr val="C0C0C0"/>
                  </a:outerShdw>
                </a:effectLst>
                <a:latin typeface="Arial" pitchFamily="34" charset="0"/>
              </a:rPr>
              <a:t>imarka</a:t>
            </a:r>
            <a:endParaRPr lang="tr-TR" sz="2100" dirty="0">
              <a:solidFill>
                <a:srgbClr val="080808"/>
              </a:solidFill>
              <a:effectLst>
                <a:outerShdw blurRad="38100" dist="38100" dir="2700000" algn="tl">
                  <a:srgbClr val="C0C0C0"/>
                </a:outerShdw>
              </a:effectLst>
              <a:latin typeface="Arial" pitchFamily="34" charset="0"/>
            </a:endParaRPr>
          </a:p>
          <a:p>
            <a:pPr marL="342900" indent="-342900">
              <a:lnSpc>
                <a:spcPct val="90000"/>
              </a:lnSpc>
              <a:spcBef>
                <a:spcPct val="20000"/>
              </a:spcBef>
              <a:buClr>
                <a:srgbClr val="004E72"/>
              </a:buClr>
              <a:buSzPct val="70000"/>
              <a:buFont typeface="Wingdings" pitchFamily="2" charset="2"/>
              <a:buChar char="n"/>
              <a:defRPr/>
            </a:pPr>
            <a:r>
              <a:rPr lang="en-US" sz="2100" dirty="0">
                <a:solidFill>
                  <a:srgbClr val="080808"/>
                </a:solidFill>
                <a:effectLst>
                  <a:outerShdw blurRad="38100" dist="38100" dir="2700000" algn="tl">
                    <a:srgbClr val="C0C0C0"/>
                  </a:outerShdw>
                </a:effectLst>
                <a:latin typeface="Arial" pitchFamily="34" charset="0"/>
              </a:rPr>
              <a:t>Finland</a:t>
            </a:r>
            <a:r>
              <a:rPr lang="tr-TR" sz="2100" dirty="0" err="1">
                <a:solidFill>
                  <a:srgbClr val="080808"/>
                </a:solidFill>
                <a:effectLst>
                  <a:outerShdw blurRad="38100" dist="38100" dir="2700000" algn="tl">
                    <a:srgbClr val="C0C0C0"/>
                  </a:outerShdw>
                </a:effectLst>
                <a:latin typeface="Arial" pitchFamily="34" charset="0"/>
              </a:rPr>
              <a:t>iya</a:t>
            </a:r>
            <a:endParaRPr lang="tr-TR" sz="2100" dirty="0">
              <a:solidFill>
                <a:srgbClr val="080808"/>
              </a:solidFill>
              <a:effectLst>
                <a:outerShdw blurRad="38100" dist="38100" dir="2700000" algn="tl">
                  <a:srgbClr val="C0C0C0"/>
                </a:outerShdw>
              </a:effectLst>
              <a:latin typeface="Arial" pitchFamily="34" charset="0"/>
            </a:endParaRPr>
          </a:p>
        </p:txBody>
      </p:sp>
      <p:sp>
        <p:nvSpPr>
          <p:cNvPr id="6" name="Rectangle 5"/>
          <p:cNvSpPr>
            <a:spLocks noChangeArrowheads="1"/>
          </p:cNvSpPr>
          <p:nvPr/>
        </p:nvSpPr>
        <p:spPr bwMode="auto">
          <a:xfrm>
            <a:off x="6156325" y="1773238"/>
            <a:ext cx="2084388" cy="4535487"/>
          </a:xfrm>
          <a:prstGeom prst="rect">
            <a:avLst/>
          </a:prstGeom>
          <a:noFill/>
          <a:ln w="9525" algn="ctr">
            <a:noFill/>
            <a:miter lim="800000"/>
            <a:headEnd/>
            <a:tailEnd/>
          </a:ln>
          <a:effectLst/>
        </p:spPr>
        <p:txBody>
          <a:bodyPr lIns="92075" tIns="46038" rIns="92075" bIns="46038"/>
          <a:lstStyle/>
          <a:p>
            <a:pPr marL="342900" indent="-342900">
              <a:lnSpc>
                <a:spcPct val="90000"/>
              </a:lnSpc>
              <a:spcBef>
                <a:spcPct val="20000"/>
              </a:spcBef>
              <a:buClr>
                <a:srgbClr val="004E72"/>
              </a:buClr>
              <a:buSzPct val="70000"/>
              <a:buFont typeface="Wingdings" pitchFamily="2" charset="2"/>
              <a:buChar char="n"/>
              <a:defRPr/>
            </a:pPr>
            <a:r>
              <a:rPr lang="en-US" sz="2100" dirty="0" err="1">
                <a:solidFill>
                  <a:srgbClr val="080808"/>
                </a:solidFill>
                <a:effectLst>
                  <a:outerShdw blurRad="38100" dist="38100" dir="2700000" algn="tl">
                    <a:srgbClr val="C0C0C0"/>
                  </a:outerShdw>
                </a:effectLst>
                <a:latin typeface="Arial" pitchFamily="34" charset="0"/>
              </a:rPr>
              <a:t>Bel</a:t>
            </a:r>
            <a:r>
              <a:rPr lang="tr-TR" sz="2100" dirty="0" err="1">
                <a:solidFill>
                  <a:srgbClr val="080808"/>
                </a:solidFill>
                <a:effectLst>
                  <a:outerShdw blurRad="38100" dist="38100" dir="2700000" algn="tl">
                    <a:srgbClr val="C0C0C0"/>
                  </a:outerShdw>
                </a:effectLst>
                <a:latin typeface="Arial" pitchFamily="34" charset="0"/>
              </a:rPr>
              <a:t>çika</a:t>
            </a:r>
            <a:endParaRPr lang="en-US" sz="2100" dirty="0">
              <a:solidFill>
                <a:srgbClr val="080808"/>
              </a:solidFill>
              <a:effectLst>
                <a:outerShdw blurRad="38100" dist="38100" dir="2700000" algn="tl">
                  <a:srgbClr val="C0C0C0"/>
                </a:outerShdw>
              </a:effectLst>
              <a:latin typeface="Arial" pitchFamily="34" charset="0"/>
            </a:endParaRPr>
          </a:p>
          <a:p>
            <a:pPr marL="342900" indent="-342900">
              <a:lnSpc>
                <a:spcPct val="90000"/>
              </a:lnSpc>
              <a:spcBef>
                <a:spcPct val="20000"/>
              </a:spcBef>
              <a:buClr>
                <a:srgbClr val="004E72"/>
              </a:buClr>
              <a:buSzPct val="70000"/>
              <a:buFont typeface="Wingdings" pitchFamily="2" charset="2"/>
              <a:buChar char="n"/>
              <a:defRPr/>
            </a:pPr>
            <a:r>
              <a:rPr lang="tr-TR" sz="2100" dirty="0">
                <a:solidFill>
                  <a:srgbClr val="080808"/>
                </a:solidFill>
                <a:effectLst>
                  <a:outerShdw blurRad="38100" dist="38100" dir="2700000" algn="tl">
                    <a:srgbClr val="C0C0C0"/>
                  </a:outerShdw>
                </a:effectLst>
                <a:latin typeface="Arial" pitchFamily="34" charset="0"/>
              </a:rPr>
              <a:t>Hollanda</a:t>
            </a:r>
            <a:endParaRPr lang="en-US" sz="2100" dirty="0">
              <a:solidFill>
                <a:srgbClr val="080808"/>
              </a:solidFill>
              <a:effectLst>
                <a:outerShdw blurRad="38100" dist="38100" dir="2700000" algn="tl">
                  <a:srgbClr val="C0C0C0"/>
                </a:outerShdw>
              </a:effectLst>
              <a:latin typeface="Arial" pitchFamily="34" charset="0"/>
            </a:endParaRPr>
          </a:p>
          <a:p>
            <a:pPr marL="342900" indent="-342900">
              <a:lnSpc>
                <a:spcPct val="90000"/>
              </a:lnSpc>
              <a:spcBef>
                <a:spcPct val="20000"/>
              </a:spcBef>
              <a:buClr>
                <a:srgbClr val="004E72"/>
              </a:buClr>
              <a:buSzPct val="70000"/>
              <a:buFont typeface="Wingdings" pitchFamily="2" charset="2"/>
              <a:buChar char="n"/>
              <a:defRPr/>
            </a:pPr>
            <a:r>
              <a:rPr lang="en-US" sz="2100" dirty="0">
                <a:solidFill>
                  <a:srgbClr val="080808"/>
                </a:solidFill>
                <a:effectLst>
                  <a:outerShdw blurRad="38100" dist="38100" dir="2700000" algn="tl">
                    <a:srgbClr val="C0C0C0"/>
                  </a:outerShdw>
                </a:effectLst>
                <a:latin typeface="Arial" pitchFamily="34" charset="0"/>
              </a:rPr>
              <a:t>Jap</a:t>
            </a:r>
            <a:r>
              <a:rPr lang="tr-TR" sz="2100" dirty="0" err="1">
                <a:solidFill>
                  <a:srgbClr val="080808"/>
                </a:solidFill>
                <a:effectLst>
                  <a:outerShdw blurRad="38100" dist="38100" dir="2700000" algn="tl">
                    <a:srgbClr val="C0C0C0"/>
                  </a:outerShdw>
                </a:effectLst>
                <a:latin typeface="Arial" pitchFamily="34" charset="0"/>
              </a:rPr>
              <a:t>onya</a:t>
            </a:r>
            <a:endParaRPr lang="en-US" sz="2100" dirty="0">
              <a:solidFill>
                <a:srgbClr val="080808"/>
              </a:solidFill>
              <a:effectLst>
                <a:outerShdw blurRad="38100" dist="38100" dir="2700000" algn="tl">
                  <a:srgbClr val="C0C0C0"/>
                </a:outerShdw>
              </a:effectLst>
              <a:latin typeface="Arial" pitchFamily="34" charset="0"/>
            </a:endParaRPr>
          </a:p>
          <a:p>
            <a:pPr marL="342900" indent="-342900">
              <a:lnSpc>
                <a:spcPct val="90000"/>
              </a:lnSpc>
              <a:spcBef>
                <a:spcPct val="20000"/>
              </a:spcBef>
              <a:buClr>
                <a:srgbClr val="004E72"/>
              </a:buClr>
              <a:buSzPct val="70000"/>
              <a:buFont typeface="Wingdings" pitchFamily="2" charset="2"/>
              <a:buChar char="n"/>
              <a:defRPr/>
            </a:pPr>
            <a:r>
              <a:rPr lang="en-US" sz="2100" dirty="0" err="1">
                <a:solidFill>
                  <a:srgbClr val="080808"/>
                </a:solidFill>
                <a:effectLst>
                  <a:outerShdw blurRad="38100" dist="38100" dir="2700000" algn="tl">
                    <a:srgbClr val="C0C0C0"/>
                  </a:outerShdw>
                </a:effectLst>
                <a:latin typeface="Arial" pitchFamily="34" charset="0"/>
              </a:rPr>
              <a:t>Singap</a:t>
            </a:r>
            <a:r>
              <a:rPr lang="tr-TR" sz="2100" dirty="0">
                <a:solidFill>
                  <a:srgbClr val="080808"/>
                </a:solidFill>
                <a:effectLst>
                  <a:outerShdw blurRad="38100" dist="38100" dir="2700000" algn="tl">
                    <a:srgbClr val="C0C0C0"/>
                  </a:outerShdw>
                </a:effectLst>
                <a:latin typeface="Arial" pitchFamily="34" charset="0"/>
              </a:rPr>
              <a:t>ur</a:t>
            </a:r>
            <a:endParaRPr lang="en-US" sz="2100" dirty="0">
              <a:solidFill>
                <a:srgbClr val="080808"/>
              </a:solidFill>
              <a:effectLst>
                <a:outerShdw blurRad="38100" dist="38100" dir="2700000" algn="tl">
                  <a:srgbClr val="C0C0C0"/>
                </a:outerShdw>
              </a:effectLst>
              <a:latin typeface="Arial" pitchFamily="34" charset="0"/>
            </a:endParaRPr>
          </a:p>
          <a:p>
            <a:pPr marL="342900" indent="-342900">
              <a:lnSpc>
                <a:spcPct val="90000"/>
              </a:lnSpc>
              <a:spcBef>
                <a:spcPct val="20000"/>
              </a:spcBef>
              <a:buClr>
                <a:srgbClr val="004E72"/>
              </a:buClr>
              <a:buSzPct val="70000"/>
              <a:buFont typeface="Wingdings" pitchFamily="2" charset="2"/>
              <a:buChar char="n"/>
              <a:defRPr/>
            </a:pPr>
            <a:r>
              <a:rPr lang="en-US" sz="2100" dirty="0">
                <a:solidFill>
                  <a:srgbClr val="080808"/>
                </a:solidFill>
                <a:effectLst>
                  <a:outerShdw blurRad="38100" dist="38100" dir="2700000" algn="tl">
                    <a:srgbClr val="C0C0C0"/>
                  </a:outerShdw>
                </a:effectLst>
                <a:latin typeface="Arial" pitchFamily="34" charset="0"/>
              </a:rPr>
              <a:t>Mal</a:t>
            </a:r>
            <a:r>
              <a:rPr lang="tr-TR" sz="2100" dirty="0" err="1">
                <a:solidFill>
                  <a:srgbClr val="080808"/>
                </a:solidFill>
                <a:effectLst>
                  <a:outerShdw blurRad="38100" dist="38100" dir="2700000" algn="tl">
                    <a:srgbClr val="C0C0C0"/>
                  </a:outerShdw>
                </a:effectLst>
                <a:latin typeface="Arial" pitchFamily="34" charset="0"/>
              </a:rPr>
              <a:t>ezya</a:t>
            </a:r>
            <a:endParaRPr lang="en-US" sz="2100" dirty="0">
              <a:solidFill>
                <a:srgbClr val="080808"/>
              </a:solidFill>
              <a:effectLst>
                <a:outerShdw blurRad="38100" dist="38100" dir="2700000" algn="tl">
                  <a:srgbClr val="C0C0C0"/>
                </a:outerShdw>
              </a:effectLst>
              <a:latin typeface="Arial" pitchFamily="34" charset="0"/>
            </a:endParaRPr>
          </a:p>
          <a:p>
            <a:pPr marL="342900" indent="-342900">
              <a:lnSpc>
                <a:spcPct val="90000"/>
              </a:lnSpc>
              <a:spcBef>
                <a:spcPct val="20000"/>
              </a:spcBef>
              <a:buClr>
                <a:srgbClr val="004E72"/>
              </a:buClr>
              <a:buSzPct val="70000"/>
              <a:buFont typeface="Wingdings" pitchFamily="2" charset="2"/>
              <a:buChar char="n"/>
              <a:defRPr/>
            </a:pPr>
            <a:r>
              <a:rPr lang="en-US" sz="2100" dirty="0">
                <a:solidFill>
                  <a:srgbClr val="080808"/>
                </a:solidFill>
                <a:effectLst>
                  <a:outerShdw blurRad="38100" dist="38100" dir="2700000" algn="tl">
                    <a:srgbClr val="C0C0C0"/>
                  </a:outerShdw>
                </a:effectLst>
                <a:latin typeface="Arial" pitchFamily="34" charset="0"/>
              </a:rPr>
              <a:t>T</a:t>
            </a:r>
            <a:r>
              <a:rPr lang="tr-TR" sz="2100" dirty="0" err="1" smtClean="0">
                <a:solidFill>
                  <a:srgbClr val="080808"/>
                </a:solidFill>
                <a:effectLst>
                  <a:outerShdw blurRad="38100" dist="38100" dir="2700000" algn="tl">
                    <a:srgbClr val="C0C0C0"/>
                  </a:outerShdw>
                </a:effectLst>
                <a:latin typeface="Arial" pitchFamily="34" charset="0"/>
              </a:rPr>
              <a:t>ayland</a:t>
            </a:r>
            <a:endParaRPr lang="en-US" sz="2100" dirty="0">
              <a:solidFill>
                <a:srgbClr val="080808"/>
              </a:solidFill>
              <a:effectLst>
                <a:outerShdw blurRad="38100" dist="38100" dir="2700000" algn="tl">
                  <a:srgbClr val="C0C0C0"/>
                </a:outerShdw>
              </a:effectLst>
              <a:latin typeface="Arial" pitchFamily="34" charset="0"/>
            </a:endParaRPr>
          </a:p>
          <a:p>
            <a:pPr marL="342900" indent="-342900">
              <a:lnSpc>
                <a:spcPct val="90000"/>
              </a:lnSpc>
              <a:spcBef>
                <a:spcPct val="20000"/>
              </a:spcBef>
              <a:buClr>
                <a:srgbClr val="004E72"/>
              </a:buClr>
              <a:buSzPct val="70000"/>
              <a:buFont typeface="Wingdings" pitchFamily="2" charset="2"/>
              <a:buChar char="n"/>
              <a:defRPr/>
            </a:pPr>
            <a:r>
              <a:rPr lang="en-US" sz="2100" dirty="0" err="1">
                <a:solidFill>
                  <a:srgbClr val="080808"/>
                </a:solidFill>
                <a:effectLst>
                  <a:outerShdw blurRad="38100" dist="38100" dir="2700000" algn="tl">
                    <a:srgbClr val="C0C0C0"/>
                  </a:outerShdw>
                </a:effectLst>
                <a:latin typeface="Arial" pitchFamily="34" charset="0"/>
              </a:rPr>
              <a:t>Kore</a:t>
            </a:r>
            <a:endParaRPr lang="en-US" sz="2100" dirty="0">
              <a:solidFill>
                <a:srgbClr val="080808"/>
              </a:solidFill>
              <a:effectLst>
                <a:outerShdw blurRad="38100" dist="38100" dir="2700000" algn="tl">
                  <a:srgbClr val="C0C0C0"/>
                </a:outerShdw>
              </a:effectLst>
              <a:latin typeface="Arial" pitchFamily="34" charset="0"/>
            </a:endParaRPr>
          </a:p>
          <a:p>
            <a:pPr marL="342900" indent="-342900">
              <a:lnSpc>
                <a:spcPct val="90000"/>
              </a:lnSpc>
              <a:spcBef>
                <a:spcPct val="20000"/>
              </a:spcBef>
              <a:buClr>
                <a:srgbClr val="004E72"/>
              </a:buClr>
              <a:buSzPct val="70000"/>
              <a:buFont typeface="Wingdings" pitchFamily="2" charset="2"/>
              <a:buChar char="n"/>
              <a:defRPr/>
            </a:pPr>
            <a:r>
              <a:rPr lang="en-US" sz="2100" dirty="0">
                <a:solidFill>
                  <a:srgbClr val="080808"/>
                </a:solidFill>
                <a:effectLst>
                  <a:outerShdw blurRad="38100" dist="38100" dir="2700000" algn="tl">
                    <a:srgbClr val="C0C0C0"/>
                  </a:outerShdw>
                </a:effectLst>
                <a:latin typeface="Arial" pitchFamily="34" charset="0"/>
              </a:rPr>
              <a:t>Ta</a:t>
            </a:r>
            <a:r>
              <a:rPr lang="tr-TR" sz="2100" dirty="0" err="1">
                <a:solidFill>
                  <a:srgbClr val="080808"/>
                </a:solidFill>
                <a:effectLst>
                  <a:outerShdw blurRad="38100" dist="38100" dir="2700000" algn="tl">
                    <a:srgbClr val="C0C0C0"/>
                  </a:outerShdw>
                </a:effectLst>
                <a:latin typeface="Arial" pitchFamily="34" charset="0"/>
              </a:rPr>
              <a:t>yvan</a:t>
            </a:r>
            <a:endParaRPr lang="en-US" sz="2100" dirty="0">
              <a:solidFill>
                <a:srgbClr val="080808"/>
              </a:solidFill>
              <a:effectLst>
                <a:outerShdw blurRad="38100" dist="38100" dir="2700000" algn="tl">
                  <a:srgbClr val="C0C0C0"/>
                </a:outerShdw>
              </a:effectLst>
              <a:latin typeface="Arial" pitchFamily="34" charset="0"/>
            </a:endParaRPr>
          </a:p>
          <a:p>
            <a:pPr marL="342900" indent="-342900">
              <a:lnSpc>
                <a:spcPct val="90000"/>
              </a:lnSpc>
              <a:spcBef>
                <a:spcPct val="20000"/>
              </a:spcBef>
              <a:buClr>
                <a:srgbClr val="004E72"/>
              </a:buClr>
              <a:buSzPct val="70000"/>
              <a:buFont typeface="Wingdings" pitchFamily="2" charset="2"/>
              <a:buChar char="n"/>
              <a:defRPr/>
            </a:pPr>
            <a:r>
              <a:rPr lang="tr-TR" sz="2100" dirty="0">
                <a:solidFill>
                  <a:srgbClr val="080808"/>
                </a:solidFill>
                <a:effectLst>
                  <a:outerShdw blurRad="38100" dist="38100" dir="2700000" algn="tl">
                    <a:srgbClr val="C0C0C0"/>
                  </a:outerShdw>
                </a:effectLst>
                <a:latin typeface="Arial" pitchFamily="34" charset="0"/>
              </a:rPr>
              <a:t>Çin</a:t>
            </a:r>
            <a:endParaRPr lang="en-US" sz="2100" dirty="0">
              <a:solidFill>
                <a:srgbClr val="080808"/>
              </a:solidFill>
              <a:effectLst>
                <a:outerShdw blurRad="38100" dist="38100" dir="2700000" algn="tl">
                  <a:srgbClr val="C0C0C0"/>
                </a:outerShdw>
              </a:effectLst>
              <a:latin typeface="Arial" pitchFamily="34" charset="0"/>
            </a:endParaRPr>
          </a:p>
          <a:p>
            <a:pPr marL="342900" indent="-342900">
              <a:lnSpc>
                <a:spcPct val="90000"/>
              </a:lnSpc>
              <a:spcBef>
                <a:spcPct val="20000"/>
              </a:spcBef>
              <a:buClr>
                <a:srgbClr val="004E72"/>
              </a:buClr>
              <a:buSzPct val="70000"/>
              <a:buFont typeface="Wingdings" pitchFamily="2" charset="2"/>
              <a:buChar char="n"/>
              <a:defRPr/>
            </a:pPr>
            <a:r>
              <a:rPr lang="tr-TR" sz="2100" dirty="0">
                <a:solidFill>
                  <a:srgbClr val="080808"/>
                </a:solidFill>
                <a:effectLst>
                  <a:outerShdw blurRad="38100" dist="38100" dir="2700000" algn="tl">
                    <a:srgbClr val="C0C0C0"/>
                  </a:outerShdw>
                </a:effectLst>
                <a:latin typeface="Arial" pitchFamily="34" charset="0"/>
              </a:rPr>
              <a:t>Yeni Zelanda</a:t>
            </a:r>
          </a:p>
          <a:p>
            <a:pPr marL="342900" indent="-342900">
              <a:lnSpc>
                <a:spcPct val="90000"/>
              </a:lnSpc>
              <a:spcBef>
                <a:spcPct val="20000"/>
              </a:spcBef>
              <a:buClr>
                <a:srgbClr val="004E72"/>
              </a:buClr>
              <a:buSzPct val="70000"/>
              <a:buFont typeface="Wingdings" pitchFamily="2" charset="2"/>
              <a:buChar char="n"/>
              <a:defRPr/>
            </a:pPr>
            <a:r>
              <a:rPr lang="tr-TR" sz="2100" dirty="0">
                <a:solidFill>
                  <a:srgbClr val="080808"/>
                </a:solidFill>
                <a:effectLst>
                  <a:outerShdw blurRad="38100" dist="38100" dir="2700000" algn="tl">
                    <a:srgbClr val="C0C0C0"/>
                  </a:outerShdw>
                </a:effectLst>
                <a:latin typeface="Arial" pitchFamily="34" charset="0"/>
              </a:rPr>
              <a:t>Diğer….</a:t>
            </a:r>
          </a:p>
          <a:p>
            <a:pPr marL="342900" indent="-342900">
              <a:lnSpc>
                <a:spcPct val="90000"/>
              </a:lnSpc>
              <a:spcBef>
                <a:spcPct val="20000"/>
              </a:spcBef>
              <a:buClr>
                <a:schemeClr val="hlink"/>
              </a:buClr>
              <a:buFontTx/>
              <a:buChar char="•"/>
              <a:defRPr/>
            </a:pPr>
            <a:endParaRPr lang="tr-TR" sz="2100" dirty="0">
              <a:solidFill>
                <a:srgbClr val="080808"/>
              </a:solidFill>
              <a:effectLst>
                <a:outerShdw blurRad="38100" dist="38100" dir="2700000" algn="tl">
                  <a:srgbClr val="C0C0C0"/>
                </a:outerShdw>
              </a:effectLst>
              <a:latin typeface="Arial"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TİG KULLANIM ALANLARI</a:t>
            </a:r>
            <a:endParaRPr lang="tr-TR" dirty="0"/>
          </a:p>
        </p:txBody>
      </p:sp>
      <p:sp>
        <p:nvSpPr>
          <p:cNvPr id="3" name="Content Placeholder 2"/>
          <p:cNvSpPr>
            <a:spLocks noGrp="1"/>
          </p:cNvSpPr>
          <p:nvPr>
            <p:ph idx="1"/>
          </p:nvPr>
        </p:nvSpPr>
        <p:spPr/>
        <p:txBody>
          <a:bodyPr>
            <a:noAutofit/>
          </a:bodyPr>
          <a:lstStyle/>
          <a:p>
            <a:r>
              <a:rPr lang="tr-TR" b="1" dirty="0" smtClean="0"/>
              <a:t>Etkinlik Gözetimi</a:t>
            </a:r>
          </a:p>
          <a:p>
            <a:pPr lvl="1"/>
            <a:r>
              <a:rPr lang="tr-TR" dirty="0" smtClean="0"/>
              <a:t>Klasik olarak, </a:t>
            </a:r>
            <a:r>
              <a:rPr lang="tr-TR" dirty="0" err="1" smtClean="0"/>
              <a:t>TİG’lerin</a:t>
            </a:r>
            <a:r>
              <a:rPr lang="tr-TR" dirty="0" smtClean="0"/>
              <a:t> en yaygın kullanım alanı, hastane performansını gözlemlemektir. </a:t>
            </a:r>
            <a:r>
              <a:rPr lang="tr-TR" dirty="0" err="1" smtClean="0"/>
              <a:t>TİG’ler</a:t>
            </a:r>
            <a:r>
              <a:rPr lang="tr-TR" dirty="0" smtClean="0"/>
              <a:t> geliştirilmeden önce, performans ya taburcu sayısı ya da dolu yatak günlerinin sayısı ölçülerek gözlemlenmekteydi. </a:t>
            </a:r>
            <a:r>
              <a:rPr lang="tr-TR" dirty="0" err="1" smtClean="0"/>
              <a:t>TİG’ler</a:t>
            </a:r>
            <a:r>
              <a:rPr lang="tr-TR" dirty="0" smtClean="0"/>
              <a:t> kapsamında, “ağırlıklı” taburcuların sayısı izlenmektedir; diğer bir deyişle, her bir </a:t>
            </a:r>
            <a:r>
              <a:rPr lang="tr-TR" dirty="0" err="1" smtClean="0"/>
              <a:t>TİG’ye</a:t>
            </a:r>
            <a:r>
              <a:rPr lang="tr-TR" dirty="0" smtClean="0"/>
              <a:t> tayin edilen hasta sayısı, bu </a:t>
            </a:r>
            <a:r>
              <a:rPr lang="tr-TR" dirty="0" err="1" smtClean="0"/>
              <a:t>TİG’ye</a:t>
            </a:r>
            <a:r>
              <a:rPr lang="tr-TR" dirty="0" smtClean="0"/>
              <a:t> ait bağıl ağırlığı ile çarpılmaktadır.</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TİG KULLANIM ALANLARI</a:t>
            </a:r>
            <a:endParaRPr lang="tr-TR" dirty="0"/>
          </a:p>
        </p:txBody>
      </p:sp>
      <p:sp>
        <p:nvSpPr>
          <p:cNvPr id="3" name="Content Placeholder 2"/>
          <p:cNvSpPr>
            <a:spLocks noGrp="1"/>
          </p:cNvSpPr>
          <p:nvPr>
            <p:ph idx="1"/>
          </p:nvPr>
        </p:nvSpPr>
        <p:spPr/>
        <p:txBody>
          <a:bodyPr>
            <a:normAutofit/>
          </a:bodyPr>
          <a:lstStyle/>
          <a:p>
            <a:r>
              <a:rPr lang="tr-TR" b="1" dirty="0" smtClean="0"/>
              <a:t>Kaynak Tahsisi</a:t>
            </a:r>
          </a:p>
          <a:p>
            <a:pPr lvl="1"/>
            <a:r>
              <a:rPr lang="tr-TR" dirty="0" err="1" smtClean="0"/>
              <a:t>TİG’ler</a:t>
            </a:r>
            <a:r>
              <a:rPr lang="tr-TR" dirty="0" smtClean="0"/>
              <a:t> ve bunların ilgili bağıl ağırlıkları, mevcut kaynakları hastaneler arasında eşit bir şekilde dağıtmak üzere sıklıkla kullanılabilir. Kaynak tahsisi için tek bir “doğru” TİG metodolojisi olmamakla birlikte, TİG temelli yaklaşımlar,  yatan hastaların ölçülebilir özelliklerini kullanma, kurala tabi tutulabilme, gereğinde yenilerinin türetilebilmesi gibi bir dizi önemli özellik göstermeleri nedeni ile tercih edilmektedir.</a:t>
            </a:r>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TİG KULLANIM ALANLARI</a:t>
            </a:r>
            <a:endParaRPr lang="tr-TR" dirty="0"/>
          </a:p>
        </p:txBody>
      </p:sp>
      <p:sp>
        <p:nvSpPr>
          <p:cNvPr id="3" name="Content Placeholder 2"/>
          <p:cNvSpPr>
            <a:spLocks noGrp="1"/>
          </p:cNvSpPr>
          <p:nvPr>
            <p:ph idx="1"/>
          </p:nvPr>
        </p:nvSpPr>
        <p:spPr>
          <a:xfrm>
            <a:off x="457200" y="1935480"/>
            <a:ext cx="8229600" cy="4617720"/>
          </a:xfrm>
        </p:spPr>
        <p:txBody>
          <a:bodyPr>
            <a:normAutofit lnSpcReduction="10000"/>
          </a:bodyPr>
          <a:lstStyle/>
          <a:p>
            <a:r>
              <a:rPr lang="tr-TR" sz="2800" b="1" dirty="0" smtClean="0"/>
              <a:t>Kıyaslama</a:t>
            </a:r>
          </a:p>
          <a:p>
            <a:pPr lvl="1"/>
            <a:r>
              <a:rPr lang="tr-TR" sz="2800" dirty="0" smtClean="0"/>
              <a:t>Klasik olarak hasta tipi, ortalama yatış günleri, vaka karma indeksi temelinde karşılaştırmalar sağlar</a:t>
            </a:r>
          </a:p>
          <a:p>
            <a:pPr lvl="1"/>
            <a:r>
              <a:rPr lang="tr-TR" sz="2800" dirty="0" err="1" smtClean="0"/>
              <a:t>TİG’den</a:t>
            </a:r>
            <a:r>
              <a:rPr lang="tr-TR" sz="2800" dirty="0" smtClean="0"/>
              <a:t> bağımsız olarak kodlanmış klinik veri içerisinden de yapılabilecek çok sayıda analiz tipi tanımlanabilir. Tüm verilerin bir havuzda bulunması, bölgesel varyasyonlara, gerekliliklere ve hatta bir noktaya kadar yatan hasta yüküne işaret edecektir. Tüm bu veriler uluslar arası karşılaştırma imkanları da sağlayacaktır.</a:t>
            </a:r>
            <a:endParaRPr lang="tr-TR"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TİG KULLANIM ALANLARI</a:t>
            </a:r>
            <a:endParaRPr lang="tr-TR" dirty="0"/>
          </a:p>
        </p:txBody>
      </p:sp>
      <p:sp>
        <p:nvSpPr>
          <p:cNvPr id="3" name="Content Placeholder 2"/>
          <p:cNvSpPr>
            <a:spLocks noGrp="1"/>
          </p:cNvSpPr>
          <p:nvPr>
            <p:ph idx="1"/>
          </p:nvPr>
        </p:nvSpPr>
        <p:spPr/>
        <p:txBody>
          <a:bodyPr/>
          <a:lstStyle/>
          <a:p>
            <a:r>
              <a:rPr lang="tr-TR" b="1" dirty="0" smtClean="0"/>
              <a:t>Finansman</a:t>
            </a:r>
          </a:p>
          <a:p>
            <a:pPr lvl="1"/>
            <a:r>
              <a:rPr lang="tr-TR" dirty="0" smtClean="0"/>
              <a:t>Pek çok farklı finansman modeli geliştirilebilir; ancak, özünde bunların tümü aşağıdakilere dayalıdır:</a:t>
            </a:r>
          </a:p>
          <a:p>
            <a:pPr algn="ctr">
              <a:buNone/>
            </a:pPr>
            <a:r>
              <a:rPr lang="tr-TR" dirty="0" smtClean="0"/>
              <a:t>ÖDEME = Bağıl ağırlık × Frekans x birim bağıl fiyatı+ AYARLAMALAR</a:t>
            </a:r>
          </a:p>
          <a:p>
            <a:endParaRPr lang="tr-TR" dirty="0" smtClean="0"/>
          </a:p>
          <a:p>
            <a:pPr algn="ctr">
              <a:buNone/>
            </a:pPr>
            <a:endParaRPr lang="tr-TR" b="1"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TİG KULLANIM ALANLARI</a:t>
            </a:r>
            <a:endParaRPr lang="tr-TR" dirty="0"/>
          </a:p>
        </p:txBody>
      </p:sp>
      <p:sp>
        <p:nvSpPr>
          <p:cNvPr id="3" name="Content Placeholder 2"/>
          <p:cNvSpPr>
            <a:spLocks noGrp="1"/>
          </p:cNvSpPr>
          <p:nvPr>
            <p:ph idx="1"/>
          </p:nvPr>
        </p:nvSpPr>
        <p:spPr/>
        <p:txBody>
          <a:bodyPr>
            <a:normAutofit/>
          </a:bodyPr>
          <a:lstStyle/>
          <a:p>
            <a:r>
              <a:rPr lang="tr-TR" b="1" dirty="0" smtClean="0"/>
              <a:t>Süreç izleme</a:t>
            </a:r>
          </a:p>
          <a:p>
            <a:pPr lvl="1"/>
            <a:r>
              <a:rPr lang="tr-TR" dirty="0" smtClean="0"/>
              <a:t>Her bir hasta taburcu edilirken, daha önceden belirlenmiş kriterlere yönelik (örneğin; yatış süresi) tolerans düzeyleriyle karşılaştırılarak; normal ya da beklenen istatistiksel varyasyonun, tolerans düzeylerini aşan bazı vakalarla sonuçlanıp sonuçlanmadığı anlaşılır. Bununla birlikte, bir dizi hasta, tolerans düzeylerini aştığında; bu durum, hastane sürecinde sorunlar olduğuna işaret eder ve bir kalite gözden geçirmesi başlatılır.</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SINIFLAMA NEDİR?</a:t>
            </a:r>
            <a:endParaRPr lang="tr-TR" dirty="0"/>
          </a:p>
        </p:txBody>
      </p:sp>
      <p:sp>
        <p:nvSpPr>
          <p:cNvPr id="3" name="Content Placeholder 2"/>
          <p:cNvSpPr>
            <a:spLocks noGrp="1"/>
          </p:cNvSpPr>
          <p:nvPr>
            <p:ph idx="1"/>
          </p:nvPr>
        </p:nvSpPr>
        <p:spPr/>
        <p:txBody>
          <a:bodyPr>
            <a:normAutofit/>
          </a:bodyPr>
          <a:lstStyle/>
          <a:p>
            <a:r>
              <a:rPr lang="tr-TR" sz="3200" dirty="0" smtClean="0"/>
              <a:t>Ortak noktaları bir arada tutmak…</a:t>
            </a:r>
          </a:p>
          <a:p>
            <a:pPr lvl="1"/>
            <a:r>
              <a:rPr lang="tr-TR" sz="2800" dirty="0" smtClean="0"/>
              <a:t>Sağlık alanında tanılar ve işlemler için çeşitli yaklaşımlar vardır:</a:t>
            </a:r>
          </a:p>
          <a:p>
            <a:pPr lvl="2"/>
            <a:r>
              <a:rPr lang="tr-TR" sz="2400" dirty="0" smtClean="0"/>
              <a:t>Etkilenen vücut alanına göre dağılım ; anatomik sınıflama</a:t>
            </a:r>
          </a:p>
          <a:p>
            <a:pPr lvl="2"/>
            <a:r>
              <a:rPr lang="tr-TR" sz="2400" dirty="0" smtClean="0"/>
              <a:t>Nedene bağlı sınıflama ; etiyoloji temelinde sınıflama</a:t>
            </a:r>
          </a:p>
          <a:p>
            <a:pPr lvl="2"/>
            <a:r>
              <a:rPr lang="tr-TR" sz="2400" dirty="0" smtClean="0"/>
              <a:t>Dokudaki patolojik değişimlere bağlı dağılım; morfoloji sınıflaması</a:t>
            </a:r>
          </a:p>
          <a:p>
            <a:pPr lvl="2"/>
            <a:r>
              <a:rPr lang="tr-TR" sz="2400" dirty="0" smtClean="0"/>
              <a:t>Sonuç olarak fonksiyonel anomaliye bağlı sınıflama</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Sağlık Alanında Sınıflama</a:t>
            </a:r>
            <a:endParaRPr lang="tr-TR" dirty="0"/>
          </a:p>
        </p:txBody>
      </p:sp>
      <p:sp>
        <p:nvSpPr>
          <p:cNvPr id="3" name="Content Placeholder 2"/>
          <p:cNvSpPr>
            <a:spLocks noGrp="1"/>
          </p:cNvSpPr>
          <p:nvPr>
            <p:ph idx="1"/>
          </p:nvPr>
        </p:nvSpPr>
        <p:spPr/>
        <p:txBody>
          <a:bodyPr/>
          <a:lstStyle/>
          <a:p>
            <a:r>
              <a:rPr lang="tr-TR" sz="3200" dirty="0" smtClean="0"/>
              <a:t>Genel olarak sağlık alanında sınıflama çalışmalarında bu yaklaşımların kombinasyonlarından faydalanılır.</a:t>
            </a:r>
          </a:p>
          <a:p>
            <a:r>
              <a:rPr lang="tr-TR" sz="3200" dirty="0" smtClean="0"/>
              <a:t>Uluslar arası alanda kabul görmüş yaklaşımlarda istatistiki, anatomi ve patoloji temelinde sınıflamalar söz konusudur.</a:t>
            </a:r>
          </a:p>
          <a:p>
            <a:r>
              <a:rPr lang="tr-TR" sz="3200" dirty="0" smtClean="0"/>
              <a:t>Sınıflamayı takiben aynı dili konuşmak amacı ile kodlama yapısı tercih edilir.</a:t>
            </a:r>
          </a:p>
          <a:p>
            <a:endParaRPr lang="tr-TR"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Sağlık Alanında Kodlama</a:t>
            </a:r>
            <a:endParaRPr lang="tr-TR" dirty="0"/>
          </a:p>
        </p:txBody>
      </p:sp>
      <p:sp>
        <p:nvSpPr>
          <p:cNvPr id="3" name="Content Placeholder 2"/>
          <p:cNvSpPr>
            <a:spLocks noGrp="1"/>
          </p:cNvSpPr>
          <p:nvPr>
            <p:ph idx="1"/>
          </p:nvPr>
        </p:nvSpPr>
        <p:spPr/>
        <p:txBody>
          <a:bodyPr/>
          <a:lstStyle/>
          <a:p>
            <a:r>
              <a:rPr lang="tr-TR" sz="3600" dirty="0" smtClean="0"/>
              <a:t>Kodlama hastalıkların, yaralanmaların, sağlık hizmetlerinin nümerik veya </a:t>
            </a:r>
            <a:r>
              <a:rPr lang="tr-TR" sz="3600" dirty="0" err="1" smtClean="0"/>
              <a:t>alfanümerik</a:t>
            </a:r>
            <a:r>
              <a:rPr lang="tr-TR" sz="3600" dirty="0" smtClean="0"/>
              <a:t> yapılar ile temsil edilmesidir.</a:t>
            </a:r>
          </a:p>
          <a:p>
            <a:pPr lvl="1"/>
            <a:r>
              <a:rPr lang="tr-TR" sz="3200" dirty="0" smtClean="0"/>
              <a:t>Hipertansiyon I10</a:t>
            </a:r>
          </a:p>
          <a:p>
            <a:pPr lvl="1"/>
            <a:r>
              <a:rPr lang="tr-TR" sz="3200" dirty="0" smtClean="0"/>
              <a:t>Böbrek yetmezliği ile birlikte  </a:t>
            </a:r>
            <a:r>
              <a:rPr lang="tr-TR" sz="3200" dirty="0" err="1" smtClean="0"/>
              <a:t>hipertansif</a:t>
            </a:r>
            <a:r>
              <a:rPr lang="tr-TR" sz="3200" dirty="0" smtClean="0"/>
              <a:t> böbrek hastalığı = I12.0</a:t>
            </a:r>
          </a:p>
          <a:p>
            <a:pPr lvl="1"/>
            <a:endParaRPr lang="tr-TR" sz="2600" dirty="0" smtClean="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Sağlık Alanında Sınıflama ve Kodlama Kullanım Alanları - 1</a:t>
            </a:r>
            <a:endParaRPr lang="tr-TR" dirty="0"/>
          </a:p>
        </p:txBody>
      </p:sp>
      <p:sp>
        <p:nvSpPr>
          <p:cNvPr id="3" name="Content Placeholder 2"/>
          <p:cNvSpPr>
            <a:spLocks noGrp="1"/>
          </p:cNvSpPr>
          <p:nvPr>
            <p:ph idx="1"/>
          </p:nvPr>
        </p:nvSpPr>
        <p:spPr/>
        <p:txBody>
          <a:bodyPr/>
          <a:lstStyle/>
          <a:p>
            <a:r>
              <a:rPr lang="tr-TR" sz="3200" dirty="0" smtClean="0"/>
              <a:t>Araştırmalarda</a:t>
            </a:r>
          </a:p>
          <a:p>
            <a:pPr lvl="1"/>
            <a:r>
              <a:rPr lang="tr-TR" sz="3200" dirty="0" smtClean="0"/>
              <a:t>Farklı ülkelerde, farklı sağlık kuruluşlarında toplanan </a:t>
            </a:r>
            <a:r>
              <a:rPr lang="tr-TR" sz="3200" dirty="0" err="1" smtClean="0"/>
              <a:t>mortalite</a:t>
            </a:r>
            <a:r>
              <a:rPr lang="tr-TR" sz="3200" dirty="0" smtClean="0"/>
              <a:t>, </a:t>
            </a:r>
            <a:r>
              <a:rPr lang="tr-TR" sz="3200" dirty="0" err="1" smtClean="0"/>
              <a:t>morbidite</a:t>
            </a:r>
            <a:r>
              <a:rPr lang="tr-TR" sz="3200" dirty="0" smtClean="0"/>
              <a:t> ve işlemlerin karşılaştırılmasında</a:t>
            </a:r>
          </a:p>
          <a:p>
            <a:pPr lvl="1"/>
            <a:r>
              <a:rPr lang="tr-TR" sz="3200" dirty="0" smtClean="0"/>
              <a:t>Sağlık hizmetlerinde süreçlerin ve çıktının değerlendirilmesinde</a:t>
            </a:r>
          </a:p>
          <a:p>
            <a:pPr lvl="1"/>
            <a:r>
              <a:rPr lang="tr-TR" sz="3200" dirty="0" smtClean="0"/>
              <a:t>Kalite değerlendirme faaliyetlerinde</a:t>
            </a:r>
          </a:p>
          <a:p>
            <a:endParaRPr lang="tr-TR" dirty="0" smtClean="0"/>
          </a:p>
          <a:p>
            <a:pPr lvl="1"/>
            <a:endParaRPr lang="tr-TR" dirty="0" smtClean="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Sağlık Alanında Sınıflama ve Kodlama Kullanım Alanları - 2</a:t>
            </a:r>
            <a:endParaRPr lang="tr-TR" dirty="0"/>
          </a:p>
        </p:txBody>
      </p:sp>
      <p:sp>
        <p:nvSpPr>
          <p:cNvPr id="3" name="Content Placeholder 2"/>
          <p:cNvSpPr>
            <a:spLocks noGrp="1"/>
          </p:cNvSpPr>
          <p:nvPr>
            <p:ph idx="1"/>
          </p:nvPr>
        </p:nvSpPr>
        <p:spPr/>
        <p:txBody>
          <a:bodyPr>
            <a:normAutofit/>
          </a:bodyPr>
          <a:lstStyle/>
          <a:p>
            <a:r>
              <a:rPr lang="tr-TR" sz="3200" dirty="0" smtClean="0"/>
              <a:t>Planlamada</a:t>
            </a:r>
          </a:p>
          <a:p>
            <a:pPr lvl="1"/>
            <a:r>
              <a:rPr lang="tr-TR" sz="3200" dirty="0" smtClean="0"/>
              <a:t>Sağlık politikalarının geliştirilmesinde</a:t>
            </a:r>
          </a:p>
          <a:p>
            <a:r>
              <a:rPr lang="tr-TR" sz="3200" dirty="0" smtClean="0"/>
              <a:t>Maliyetlerin hesaplanmasında</a:t>
            </a:r>
          </a:p>
          <a:p>
            <a:r>
              <a:rPr lang="tr-TR" sz="3200" dirty="0" smtClean="0"/>
              <a:t>Ödeme sistemlerinde (TİG=</a:t>
            </a:r>
            <a:r>
              <a:rPr lang="tr-TR" sz="3200" dirty="0" err="1" smtClean="0"/>
              <a:t>Diagnosis</a:t>
            </a:r>
            <a:r>
              <a:rPr lang="tr-TR" sz="3200" dirty="0" smtClean="0"/>
              <a:t> </a:t>
            </a:r>
            <a:r>
              <a:rPr lang="tr-TR" sz="3200" dirty="0" err="1" smtClean="0"/>
              <a:t>Related</a:t>
            </a:r>
            <a:r>
              <a:rPr lang="tr-TR" sz="3200" dirty="0" smtClean="0"/>
              <a:t> </a:t>
            </a:r>
            <a:r>
              <a:rPr lang="tr-TR" sz="3200" dirty="0" err="1" smtClean="0"/>
              <a:t>Groups</a:t>
            </a:r>
            <a:r>
              <a:rPr lang="tr-TR" sz="3200" dirty="0" smtClean="0"/>
              <a:t>)</a:t>
            </a:r>
          </a:p>
          <a:p>
            <a:r>
              <a:rPr lang="tr-TR" sz="3200" dirty="0" smtClean="0"/>
              <a:t>Diğer idari faaliyetlerde kullanılmaktadır.</a:t>
            </a:r>
          </a:p>
          <a:p>
            <a:endParaRPr lang="tr-TR" dirty="0" smtClean="0"/>
          </a:p>
          <a:p>
            <a:endParaRPr lang="tr-TR" dirty="0" smtClean="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Neden Kodlanmış Veri?</a:t>
            </a:r>
            <a:endParaRPr lang="tr-TR" dirty="0"/>
          </a:p>
        </p:txBody>
      </p:sp>
      <p:sp>
        <p:nvSpPr>
          <p:cNvPr id="3" name="Content Placeholder 2"/>
          <p:cNvSpPr>
            <a:spLocks noGrp="1"/>
          </p:cNvSpPr>
          <p:nvPr>
            <p:ph idx="1"/>
          </p:nvPr>
        </p:nvSpPr>
        <p:spPr/>
        <p:txBody>
          <a:bodyPr>
            <a:normAutofit/>
          </a:bodyPr>
          <a:lstStyle/>
          <a:p>
            <a:r>
              <a:rPr lang="tr-TR" sz="3600" dirty="0" smtClean="0"/>
              <a:t>Aynı dili konuşmak</a:t>
            </a:r>
          </a:p>
          <a:p>
            <a:r>
              <a:rPr lang="tr-TR" sz="3600" dirty="0" smtClean="0"/>
              <a:t>Karşılaştırabilir standardize olmuş veri oluşturmak</a:t>
            </a:r>
          </a:p>
          <a:p>
            <a:r>
              <a:rPr lang="tr-TR" sz="3600" dirty="0" smtClean="0"/>
              <a:t>Sınıflandırma\gruplama yapabilmeyi sağlamak</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dirty="0" err="1" smtClean="0"/>
              <a:t>International</a:t>
            </a:r>
            <a:r>
              <a:rPr lang="tr-TR" dirty="0" smtClean="0"/>
              <a:t> </a:t>
            </a:r>
            <a:r>
              <a:rPr lang="tr-TR" dirty="0" err="1" smtClean="0"/>
              <a:t>Classification</a:t>
            </a:r>
            <a:r>
              <a:rPr lang="tr-TR" dirty="0" smtClean="0"/>
              <a:t> Of </a:t>
            </a:r>
            <a:r>
              <a:rPr lang="tr-TR" dirty="0" err="1" smtClean="0"/>
              <a:t>Disease</a:t>
            </a:r>
            <a:r>
              <a:rPr lang="tr-TR" dirty="0" smtClean="0"/>
              <a:t> - ICD Evrimi</a:t>
            </a:r>
          </a:p>
        </p:txBody>
      </p:sp>
      <p:sp>
        <p:nvSpPr>
          <p:cNvPr id="3" name="Content Placeholder 2"/>
          <p:cNvSpPr>
            <a:spLocks noGrp="1"/>
          </p:cNvSpPr>
          <p:nvPr>
            <p:ph idx="1"/>
          </p:nvPr>
        </p:nvSpPr>
        <p:spPr/>
        <p:txBody>
          <a:bodyPr/>
          <a:lstStyle/>
          <a:p>
            <a:pPr>
              <a:buClr>
                <a:schemeClr val="tx2"/>
              </a:buClr>
              <a:buFont typeface="Arial" pitchFamily="34" charset="0"/>
              <a:buChar char="•"/>
            </a:pPr>
            <a:r>
              <a:rPr lang="tr-TR" dirty="0" smtClean="0">
                <a:latin typeface="Arial Narrow" pitchFamily="34" charset="0"/>
              </a:rPr>
              <a:t>II. Dünya Savaşı’ndan sonra kurulan Dünya Sağlık Örgütü 1893 yılından beri sürdürülmekte olan “Ölüm Nedenlerinin Uluslararası Listesi - </a:t>
            </a:r>
            <a:r>
              <a:rPr lang="tr-TR" dirty="0" err="1" smtClean="0">
                <a:latin typeface="Arial Narrow" pitchFamily="34" charset="0"/>
              </a:rPr>
              <a:t>International</a:t>
            </a:r>
            <a:r>
              <a:rPr lang="tr-TR" dirty="0" smtClean="0">
                <a:latin typeface="Arial Narrow" pitchFamily="34" charset="0"/>
              </a:rPr>
              <a:t> </a:t>
            </a:r>
            <a:r>
              <a:rPr lang="tr-TR" dirty="0" err="1" smtClean="0">
                <a:latin typeface="Arial Narrow" pitchFamily="34" charset="0"/>
              </a:rPr>
              <a:t>List</a:t>
            </a:r>
            <a:r>
              <a:rPr lang="tr-TR" dirty="0" smtClean="0">
                <a:latin typeface="Arial Narrow" pitchFamily="34" charset="0"/>
              </a:rPr>
              <a:t> Of </a:t>
            </a:r>
            <a:r>
              <a:rPr lang="tr-TR" dirty="0" err="1" smtClean="0">
                <a:latin typeface="Arial Narrow" pitchFamily="34" charset="0"/>
              </a:rPr>
              <a:t>Causes</a:t>
            </a:r>
            <a:r>
              <a:rPr lang="tr-TR" dirty="0" smtClean="0">
                <a:latin typeface="Arial Narrow" pitchFamily="34" charset="0"/>
              </a:rPr>
              <a:t> Of </a:t>
            </a:r>
            <a:r>
              <a:rPr lang="tr-TR" dirty="0" err="1" smtClean="0">
                <a:latin typeface="Arial Narrow" pitchFamily="34" charset="0"/>
              </a:rPr>
              <a:t>Death</a:t>
            </a:r>
            <a:r>
              <a:rPr lang="tr-TR" dirty="0" smtClean="0">
                <a:latin typeface="Arial Narrow" pitchFamily="34" charset="0"/>
              </a:rPr>
              <a:t>” çalışmalarını üstlenmiştir.</a:t>
            </a:r>
          </a:p>
          <a:p>
            <a:pPr>
              <a:buClr>
                <a:schemeClr val="tx2"/>
              </a:buClr>
              <a:buFont typeface="Arial" pitchFamily="34" charset="0"/>
              <a:buChar char="•"/>
            </a:pPr>
            <a:r>
              <a:rPr lang="tr-TR" dirty="0" smtClean="0">
                <a:latin typeface="Arial Narrow" pitchFamily="34" charset="0"/>
              </a:rPr>
              <a:t>1948 yılında “Hastalıkların, Yaralanmaların ve Ölüm Nedenlerinin Uluslararası İstatistiksel Sınıflaması – “</a:t>
            </a:r>
            <a:r>
              <a:rPr lang="tr-TR" dirty="0" err="1" smtClean="0">
                <a:latin typeface="Arial Narrow" pitchFamily="34" charset="0"/>
              </a:rPr>
              <a:t>The</a:t>
            </a:r>
            <a:r>
              <a:rPr lang="tr-TR" dirty="0" smtClean="0">
                <a:latin typeface="Arial Narrow" pitchFamily="34" charset="0"/>
              </a:rPr>
              <a:t> </a:t>
            </a:r>
            <a:r>
              <a:rPr lang="tr-TR" dirty="0" err="1" smtClean="0">
                <a:latin typeface="Arial Narrow" pitchFamily="34" charset="0"/>
              </a:rPr>
              <a:t>Sixth</a:t>
            </a:r>
            <a:r>
              <a:rPr lang="tr-TR" dirty="0" smtClean="0">
                <a:latin typeface="Arial Narrow" pitchFamily="34" charset="0"/>
              </a:rPr>
              <a:t> </a:t>
            </a:r>
            <a:r>
              <a:rPr lang="tr-TR" dirty="0" err="1" smtClean="0">
                <a:latin typeface="Arial Narrow" pitchFamily="34" charset="0"/>
              </a:rPr>
              <a:t>Revision</a:t>
            </a:r>
            <a:r>
              <a:rPr lang="tr-TR" dirty="0" smtClean="0">
                <a:latin typeface="Arial Narrow" pitchFamily="34" charset="0"/>
              </a:rPr>
              <a:t> of </a:t>
            </a:r>
            <a:r>
              <a:rPr lang="tr-TR" dirty="0" err="1" smtClean="0">
                <a:latin typeface="Arial Narrow" pitchFamily="34" charset="0"/>
              </a:rPr>
              <a:t>International</a:t>
            </a:r>
            <a:r>
              <a:rPr lang="tr-TR" dirty="0" smtClean="0">
                <a:latin typeface="Arial Narrow" pitchFamily="34" charset="0"/>
              </a:rPr>
              <a:t> </a:t>
            </a:r>
            <a:r>
              <a:rPr lang="tr-TR" dirty="0" err="1" smtClean="0">
                <a:latin typeface="Arial Narrow" pitchFamily="34" charset="0"/>
              </a:rPr>
              <a:t>Statistical</a:t>
            </a:r>
            <a:r>
              <a:rPr lang="tr-TR" dirty="0" smtClean="0">
                <a:latin typeface="Arial Narrow" pitchFamily="34" charset="0"/>
              </a:rPr>
              <a:t> </a:t>
            </a:r>
            <a:r>
              <a:rPr lang="tr-TR" dirty="0" err="1" smtClean="0">
                <a:latin typeface="Arial Narrow" pitchFamily="34" charset="0"/>
              </a:rPr>
              <a:t>Classification</a:t>
            </a:r>
            <a:r>
              <a:rPr lang="tr-TR" dirty="0" smtClean="0">
                <a:latin typeface="Arial Narrow" pitchFamily="34" charset="0"/>
              </a:rPr>
              <a:t> of </a:t>
            </a:r>
            <a:r>
              <a:rPr lang="tr-TR" dirty="0" err="1" smtClean="0">
                <a:latin typeface="Arial Narrow" pitchFamily="34" charset="0"/>
              </a:rPr>
              <a:t>Diseases</a:t>
            </a:r>
            <a:r>
              <a:rPr lang="tr-TR" dirty="0" smtClean="0">
                <a:latin typeface="Arial Narrow" pitchFamily="34" charset="0"/>
              </a:rPr>
              <a:t>, </a:t>
            </a:r>
            <a:r>
              <a:rPr lang="tr-TR" dirty="0" err="1" smtClean="0">
                <a:latin typeface="Arial Narrow" pitchFamily="34" charset="0"/>
              </a:rPr>
              <a:t>Injuries</a:t>
            </a:r>
            <a:r>
              <a:rPr lang="tr-TR" dirty="0" smtClean="0">
                <a:latin typeface="Arial Narrow" pitchFamily="34" charset="0"/>
              </a:rPr>
              <a:t>, </a:t>
            </a:r>
            <a:r>
              <a:rPr lang="tr-TR" dirty="0" err="1" smtClean="0">
                <a:latin typeface="Arial Narrow" pitchFamily="34" charset="0"/>
              </a:rPr>
              <a:t>and</a:t>
            </a:r>
            <a:r>
              <a:rPr lang="tr-TR" dirty="0" smtClean="0">
                <a:latin typeface="Arial Narrow" pitchFamily="34" charset="0"/>
              </a:rPr>
              <a:t> </a:t>
            </a:r>
            <a:r>
              <a:rPr lang="tr-TR" dirty="0" err="1" smtClean="0">
                <a:latin typeface="Arial Narrow" pitchFamily="34" charset="0"/>
              </a:rPr>
              <a:t>Causes</a:t>
            </a:r>
            <a:r>
              <a:rPr lang="tr-TR" dirty="0" smtClean="0">
                <a:latin typeface="Arial Narrow" pitchFamily="34" charset="0"/>
              </a:rPr>
              <a:t> of </a:t>
            </a:r>
            <a:r>
              <a:rPr lang="tr-TR" dirty="0" err="1" smtClean="0">
                <a:latin typeface="Arial Narrow" pitchFamily="34" charset="0"/>
              </a:rPr>
              <a:t>Death</a:t>
            </a:r>
            <a:r>
              <a:rPr lang="tr-TR" dirty="0" smtClean="0">
                <a:latin typeface="Arial Narrow" pitchFamily="34" charset="0"/>
              </a:rPr>
              <a:t>”  başlıklı eser  iki cilt olarak yayımlandı.</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623</TotalTime>
  <Words>1226</Words>
  <Application>Microsoft Office PowerPoint</Application>
  <PresentationFormat>On-screen Show (4:3)</PresentationFormat>
  <Paragraphs>161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TEŞHİS İLİŞKİLİ GRUPLAR </vt:lpstr>
      <vt:lpstr>İÇERİK</vt:lpstr>
      <vt:lpstr>SINIFLAMA NEDİR?</vt:lpstr>
      <vt:lpstr>Sağlık Alanında Sınıflama</vt:lpstr>
      <vt:lpstr>Sağlık Alanında Kodlama</vt:lpstr>
      <vt:lpstr>Sağlık Alanında Sınıflama ve Kodlama Kullanım Alanları - 1</vt:lpstr>
      <vt:lpstr>Sağlık Alanında Sınıflama ve Kodlama Kullanım Alanları - 2</vt:lpstr>
      <vt:lpstr>Neden Kodlanmış Veri?</vt:lpstr>
      <vt:lpstr>International Classification Of Disease - ICD Evrimi</vt:lpstr>
      <vt:lpstr>International Classification Of Disease - ICD Evrimi</vt:lpstr>
      <vt:lpstr>ICD-10</vt:lpstr>
      <vt:lpstr>ICD 10 – AM</vt:lpstr>
      <vt:lpstr>HASTALIKLARIN VE İLGİLİ SAĞLIK PROBLEMLERİNİN ULUSLARARASI İSTATİSTİKSEL SINIFLAMASI, ONUNCU REVİZYON, AVUSTRALYA MODİFİKASYONU</vt:lpstr>
      <vt:lpstr>ICD 10-AM NEDİR ?</vt:lpstr>
      <vt:lpstr>TİG – Teşhisle İlişkili Gruplar</vt:lpstr>
      <vt:lpstr>BAŞLANGIÇ NOKTASI</vt:lpstr>
      <vt:lpstr>AMAÇ?</vt:lpstr>
      <vt:lpstr>MANTIK?</vt:lpstr>
      <vt:lpstr>MANTIK?</vt:lpstr>
      <vt:lpstr>MANTIK?</vt:lpstr>
      <vt:lpstr>TİG OLUŞUMU</vt:lpstr>
      <vt:lpstr>TİG OLUŞUMU</vt:lpstr>
      <vt:lpstr>KİMLER KULLANIYOR</vt:lpstr>
      <vt:lpstr>TİG’leri Kullanan Ülkeler</vt:lpstr>
      <vt:lpstr>TİG KULLANIM ALANLARI</vt:lpstr>
      <vt:lpstr>TİG KULLANIM ALANLARI</vt:lpstr>
      <vt:lpstr>TİG KULLANIM ALANLARI</vt:lpstr>
      <vt:lpstr>TİG KULLANIM ALANLARI</vt:lpstr>
      <vt:lpstr>TİG KULLANIM ALANLARI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TEŞHİSLE İLİŞKİLİ GRUPLAR</dc:title>
  <dc:creator>ubasara</dc:creator>
  <cp:lastModifiedBy>ubasara</cp:lastModifiedBy>
  <cp:revision>36</cp:revision>
  <dcterms:created xsi:type="dcterms:W3CDTF">2006-08-16T00:00:00Z</dcterms:created>
  <dcterms:modified xsi:type="dcterms:W3CDTF">2010-08-04T12:05:51Z</dcterms:modified>
</cp:coreProperties>
</file>