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99" r:id="rId3"/>
    <p:sldId id="292" r:id="rId4"/>
    <p:sldId id="288" r:id="rId5"/>
    <p:sldId id="289" r:id="rId6"/>
    <p:sldId id="290" r:id="rId7"/>
    <p:sldId id="291" r:id="rId8"/>
    <p:sldId id="300" r:id="rId9"/>
    <p:sldId id="293" r:id="rId10"/>
    <p:sldId id="294" r:id="rId11"/>
    <p:sldId id="295" r:id="rId12"/>
    <p:sldId id="298" r:id="rId13"/>
    <p:sldId id="296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F5AC-5A1A-478F-9D07-9A51DEF8378A}" type="datetimeFigureOut">
              <a:rPr lang="tr-TR" smtClean="0"/>
              <a:pPr/>
              <a:t>04.08.2010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F476-A0ED-4F44-BE23-1666E989D6A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CE562D-1B54-4EEE-9370-5C650E0C119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956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TEŞHİS İLİŞKİLİ GRUPLAR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KLİNİK KODLAMA </a:t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smtClean="0"/>
              <a:t>ÖDEMEDE TEMEL MANTIK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7526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PERFORMANS  YÖNETİMİ VE KALİTE GELİŞTİRME DAİRESİ BAŞKANLIĞI</a:t>
            </a:r>
            <a:r>
              <a:rPr lang="tr-TR" dirty="0" smtClean="0"/>
              <a:t> 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TEŞHİS İLİŞKİLİ GRUPLAR ŞUBESİ</a:t>
            </a:r>
          </a:p>
          <a:p>
            <a:r>
              <a:rPr lang="tr-TR" sz="2000" dirty="0" smtClean="0"/>
              <a:t>DR. ÜMİT BAŞARA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 Hastane Grubu</a:t>
            </a: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133600"/>
          <a:ext cx="8229598" cy="3810001"/>
        </p:xfrm>
        <a:graphic>
          <a:graphicData uri="http://schemas.openxmlformats.org/drawingml/2006/table">
            <a:tbl>
              <a:tblPr/>
              <a:tblGrid>
                <a:gridCol w="1832502"/>
                <a:gridCol w="1599274"/>
                <a:gridCol w="1599274"/>
                <a:gridCol w="1599274"/>
                <a:gridCol w="1599274"/>
              </a:tblGrid>
              <a:tr h="9587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Hastaneler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Vaka adedi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Vaka karma İndeksi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*Vaka karma İndeksi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Üretilen toplam bağıl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12.450,04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64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11.366,65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12.691,11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10.392,84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5.532,40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4.844,75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6.544,93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8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Toplamlar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63.822,72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6172200"/>
            <a:ext cx="8229600" cy="381000"/>
          </a:xfrm>
          <a:prstGeom prst="rect">
            <a:avLst/>
          </a:prstGeom>
        </p:spPr>
        <p:txBody>
          <a:bodyPr vert="horz" lIns="0" rIns="0" bIns="0" anchor="b">
            <a:normAutofit fontScale="32500" lnSpcReduction="20000"/>
          </a:bodyPr>
          <a:lstStyle/>
          <a:p>
            <a:pPr lvl="0">
              <a:spcBef>
                <a:spcPct val="0"/>
              </a:spcBef>
            </a:pPr>
            <a:r>
              <a:rPr lang="tr-TR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* Grup değeri sonucunda bağıl değerin 1 olması beklenir, aksi durumlarda düzeltme yapılır.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2688"/>
          </a:xfrm>
        </p:spPr>
        <p:txBody>
          <a:bodyPr/>
          <a:lstStyle/>
          <a:p>
            <a:r>
              <a:rPr lang="tr-TR" dirty="0" smtClean="0"/>
              <a:t>H Hastane Grubu</a:t>
            </a: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71600"/>
          <a:ext cx="8229600" cy="4114796"/>
        </p:xfrm>
        <a:graphic>
          <a:graphicData uri="http://schemas.openxmlformats.org/drawingml/2006/table">
            <a:tbl>
              <a:tblPr/>
              <a:tblGrid>
                <a:gridCol w="1481598"/>
                <a:gridCol w="1293030"/>
                <a:gridCol w="1434456"/>
                <a:gridCol w="1293030"/>
                <a:gridCol w="1293030"/>
                <a:gridCol w="1434456"/>
              </a:tblGrid>
              <a:tr h="103543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Hastaneler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Vaka adedi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Vaka karma İndeksi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*Vaka karma İndeksi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Üretilen toplam bağıl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Sanal Ödeme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12.450,04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1.950.722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49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11.366,65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1.780.972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12.691,11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1.988.494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10.392,84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1.628.392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5.532,40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866.839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4.844,75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759.095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6.544,93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1.025.486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2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Toplamlar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63.822,72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5715000"/>
            <a:ext cx="8839200" cy="475488"/>
          </a:xfrm>
          <a:prstGeom prst="rect">
            <a:avLst/>
          </a:prstGeom>
        </p:spPr>
        <p:txBody>
          <a:bodyPr vert="horz" lIns="0" rIns="0" bIns="0" anchor="b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Bağıl için 156,8 TL değeri 10.000.000’lik global yatan hasta bütçesinden gelmektedir</a:t>
            </a:r>
            <a:endParaRPr kumimoji="0" lang="tr-T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Yatan Hastane Ödemesi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aylarda üretilen TİG ve SUT değerleri paralel götürülerek belirli bir yüzde bütçe TİG üzerinden ödenecek.</a:t>
            </a:r>
          </a:p>
          <a:p>
            <a:r>
              <a:rPr lang="tr-TR" dirty="0" smtClean="0"/>
              <a:t>Adaptasyon sürecinde yüksek zarar veya yüksek kar olmaması için güvenlik aralığı tanımlanacak (Örnek +\-%10).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BBaG</a:t>
            </a:r>
            <a:r>
              <a:rPr lang="tr-TR" dirty="0" smtClean="0"/>
              <a:t> – Branş Bazlı Ayaktan Hasta Grupları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olarak mevcut SUT - Ek-10B’den çok farklı olmayacaktır.</a:t>
            </a:r>
          </a:p>
          <a:p>
            <a:r>
              <a:rPr lang="tr-TR" dirty="0" err="1" smtClean="0"/>
              <a:t>Disipliner</a:t>
            </a:r>
            <a:r>
              <a:rPr lang="tr-TR" dirty="0" smtClean="0"/>
              <a:t> dağılım karşılıklarına direkt karşılık gelen bir fiyat\meblağ yerine bir bağıl atanacak.</a:t>
            </a:r>
          </a:p>
          <a:p>
            <a:r>
              <a:rPr lang="tr-TR" dirty="0" smtClean="0"/>
              <a:t>Ayakta hastalar için ön görülen bütçe karşılığında havuzda birikmiş olan </a:t>
            </a:r>
            <a:r>
              <a:rPr lang="tr-TR" dirty="0" err="1" smtClean="0"/>
              <a:t>BBaG</a:t>
            </a:r>
            <a:r>
              <a:rPr lang="tr-TR" dirty="0" smtClean="0"/>
              <a:t> toplam bağıl değer miktarına eş kabul görülerek geri ödemede bulunulacak.</a:t>
            </a:r>
          </a:p>
          <a:p>
            <a:r>
              <a:rPr lang="tr-TR" dirty="0" smtClean="0"/>
              <a:t>Sonuçta </a:t>
            </a:r>
            <a:r>
              <a:rPr lang="tr-TR" dirty="0" err="1" smtClean="0"/>
              <a:t>BBaG</a:t>
            </a:r>
            <a:r>
              <a:rPr lang="tr-TR" dirty="0" smtClean="0"/>
              <a:t>+TİG karşılığında hastanelere ödeme yapılmış olacak.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İkinci aşama olarak kendi maliyetlerimizi belirlememiz gerekli.</a:t>
            </a:r>
          </a:p>
          <a:p>
            <a:r>
              <a:rPr lang="tr-TR" dirty="0" smtClean="0"/>
              <a:t>Bu iş için insan gücü ve biraz daha ihtimam gereği vardır.</a:t>
            </a:r>
          </a:p>
          <a:p>
            <a:r>
              <a:rPr lang="tr-TR" dirty="0" smtClean="0"/>
              <a:t>Bu faaliyetin bilimsel süreçlerinin idamesini bir tıp kurumunun (üniversite, enstitü) yürütmesi uygun olacaktır.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İÇERİK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Klinik kodlama süreci</a:t>
            </a:r>
          </a:p>
          <a:p>
            <a:r>
              <a:rPr lang="tr-TR" dirty="0" smtClean="0"/>
              <a:t>Kodlama ürünü olarak TİG</a:t>
            </a:r>
          </a:p>
          <a:p>
            <a:r>
              <a:rPr lang="tr-TR" dirty="0" smtClean="0"/>
              <a:t>Yedi hastanede TİG üretim </a:t>
            </a:r>
            <a:r>
              <a:rPr lang="tr-TR" dirty="0" err="1" smtClean="0"/>
              <a:t>demosu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4313" y="-128588"/>
            <a:ext cx="8472487" cy="6696076"/>
            <a:chOff x="135" y="-81"/>
            <a:chExt cx="5337" cy="4218"/>
          </a:xfrm>
          <a:solidFill>
            <a:schemeClr val="bg1"/>
          </a:solidFill>
        </p:grpSpPr>
        <p:pic>
          <p:nvPicPr>
            <p:cNvPr id="5" name="Title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1" y="-81"/>
              <a:ext cx="5161" cy="5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" y="1845"/>
              <a:ext cx="701" cy="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" y="2970"/>
              <a:ext cx="405" cy="4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0" y="720"/>
              <a:ext cx="1035" cy="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45" y="1845"/>
              <a:ext cx="450" cy="4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90" y="3465"/>
              <a:ext cx="538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90" y="2745"/>
              <a:ext cx="495" cy="4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lowchart: Magnetic Disk 11"/>
            <p:cNvSpPr/>
            <p:nvPr/>
          </p:nvSpPr>
          <p:spPr>
            <a:xfrm>
              <a:off x="135" y="540"/>
              <a:ext cx="1035" cy="315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225" y="945"/>
              <a:ext cx="855" cy="1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sz="1200" b="1">
                  <a:latin typeface="Rockwell" pitchFamily="18" charset="0"/>
                  <a:cs typeface="Arial" charset="0"/>
                </a:rPr>
                <a:t>HYBS</a:t>
              </a: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3195" y="450"/>
              <a:ext cx="1305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sz="1400" b="1" dirty="0" smtClean="0">
                  <a:latin typeface="Rockwell" pitchFamily="18" charset="0"/>
                  <a:cs typeface="Arial" charset="0"/>
                </a:rPr>
                <a:t>TİG </a:t>
              </a:r>
              <a:r>
                <a:rPr lang="tr-TR" sz="1400" b="1" dirty="0">
                  <a:latin typeface="Rockwell" pitchFamily="18" charset="0"/>
                  <a:cs typeface="Arial" charset="0"/>
                </a:rPr>
                <a:t>Veri Giriş Programı</a:t>
              </a:r>
            </a:p>
          </p:txBody>
        </p:sp>
        <p:sp>
          <p:nvSpPr>
            <p:cNvPr id="15" name="TextBox 26"/>
            <p:cNvSpPr txBox="1">
              <a:spLocks noChangeArrowheads="1"/>
            </p:cNvSpPr>
            <p:nvPr/>
          </p:nvSpPr>
          <p:spPr bwMode="auto">
            <a:xfrm>
              <a:off x="540" y="3465"/>
              <a:ext cx="630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sz="1200" b="1">
                  <a:latin typeface="Rockwell" pitchFamily="18" charset="0"/>
                  <a:cs typeface="Arial" charset="0"/>
                </a:rPr>
                <a:t>Hasta Dosyası</a:t>
              </a:r>
            </a:p>
          </p:txBody>
        </p:sp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4185" y="1980"/>
              <a:ext cx="675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sz="1400" b="1">
                  <a:latin typeface="Rockwell" pitchFamily="18" charset="0"/>
                  <a:cs typeface="Arial" charset="0"/>
                </a:rPr>
                <a:t>Server</a:t>
              </a:r>
            </a:p>
          </p:txBody>
        </p:sp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4230" y="2835"/>
              <a:ext cx="675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sz="1400" b="1">
                  <a:latin typeface="Rockwell" pitchFamily="18" charset="0"/>
                  <a:cs typeface="Arial" charset="0"/>
                </a:rPr>
                <a:t>PICQ Yazılımı</a:t>
              </a:r>
            </a:p>
          </p:txBody>
        </p:sp>
        <p:sp>
          <p:nvSpPr>
            <p:cNvPr id="18" name="TextBox 32"/>
            <p:cNvSpPr txBox="1">
              <a:spLocks noChangeArrowheads="1"/>
            </p:cNvSpPr>
            <p:nvPr/>
          </p:nvSpPr>
          <p:spPr bwMode="auto">
            <a:xfrm>
              <a:off x="4275" y="3690"/>
              <a:ext cx="765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sz="1400" b="1" dirty="0" smtClean="0">
                  <a:latin typeface="Rockwell" pitchFamily="18" charset="0"/>
                  <a:cs typeface="Arial" charset="0"/>
                </a:rPr>
                <a:t>TİG </a:t>
              </a:r>
              <a:r>
                <a:rPr lang="tr-TR" sz="1400" b="1" dirty="0">
                  <a:latin typeface="Rockwell" pitchFamily="18" charset="0"/>
                  <a:cs typeface="Arial" charset="0"/>
                </a:rPr>
                <a:t>Raporları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V="1">
              <a:off x="500" y="2740"/>
              <a:ext cx="450" cy="10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2"/>
            </p:cNvCxnSpPr>
            <p:nvPr/>
          </p:nvCxnSpPr>
          <p:spPr>
            <a:xfrm rot="16200000" flipH="1">
              <a:off x="346" y="1425"/>
              <a:ext cx="636" cy="23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215" y="720"/>
              <a:ext cx="1980" cy="1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125" y="1035"/>
              <a:ext cx="2070" cy="855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601" y="1576"/>
              <a:ext cx="450" cy="1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3601" y="2521"/>
              <a:ext cx="450" cy="1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646" y="3284"/>
              <a:ext cx="360" cy="1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90"/>
            <p:cNvCxnSpPr>
              <a:cxnSpLocks noChangeShapeType="1"/>
            </p:cNvCxnSpPr>
            <p:nvPr/>
          </p:nvCxnSpPr>
          <p:spPr bwMode="auto">
            <a:xfrm rot="10800000">
              <a:off x="2385" y="1620"/>
              <a:ext cx="1350" cy="1"/>
            </a:xfrm>
            <a:prstGeom prst="line">
              <a:avLst/>
            </a:prstGeom>
            <a:grpFill/>
            <a:ln w="571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" name="Straight Connector 92"/>
            <p:cNvCxnSpPr>
              <a:cxnSpLocks noChangeShapeType="1"/>
            </p:cNvCxnSpPr>
            <p:nvPr/>
          </p:nvCxnSpPr>
          <p:spPr bwMode="auto">
            <a:xfrm rot="5400000">
              <a:off x="2160" y="1844"/>
              <a:ext cx="450" cy="1"/>
            </a:xfrm>
            <a:prstGeom prst="line">
              <a:avLst/>
            </a:prstGeom>
            <a:grpFill/>
            <a:ln w="571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8" name="Straight Arrow Connector 94"/>
            <p:cNvCxnSpPr>
              <a:cxnSpLocks noChangeShapeType="1"/>
            </p:cNvCxnSpPr>
            <p:nvPr/>
          </p:nvCxnSpPr>
          <p:spPr bwMode="auto">
            <a:xfrm rot="10800000">
              <a:off x="1125" y="2070"/>
              <a:ext cx="1260" cy="1"/>
            </a:xfrm>
            <a:prstGeom prst="straightConnector1">
              <a:avLst/>
            </a:prstGeom>
            <a:grpFill/>
            <a:ln w="57150" algn="ctr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29" name="Straight Connector 96"/>
            <p:cNvCxnSpPr>
              <a:cxnSpLocks noChangeShapeType="1"/>
            </p:cNvCxnSpPr>
            <p:nvPr/>
          </p:nvCxnSpPr>
          <p:spPr bwMode="auto">
            <a:xfrm rot="10800000">
              <a:off x="2070" y="3195"/>
              <a:ext cx="1620" cy="1"/>
            </a:xfrm>
            <a:prstGeom prst="line">
              <a:avLst/>
            </a:prstGeom>
            <a:grpFill/>
            <a:ln w="571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0" name="Straight Arrow Connector 98"/>
            <p:cNvCxnSpPr>
              <a:cxnSpLocks noChangeShapeType="1"/>
            </p:cNvCxnSpPr>
            <p:nvPr/>
          </p:nvCxnSpPr>
          <p:spPr bwMode="auto">
            <a:xfrm rot="5400000" flipH="1" flipV="1">
              <a:off x="1529" y="2655"/>
              <a:ext cx="1081" cy="1"/>
            </a:xfrm>
            <a:prstGeom prst="straightConnector1">
              <a:avLst/>
            </a:prstGeom>
            <a:grpFill/>
            <a:ln w="57150" algn="ctr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851275" y="1125538"/>
            <a:ext cx="194468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cs typeface="Arial" charset="0"/>
              </a:rPr>
              <a:t>BİRİNCİ AŞAMA DENETİM</a:t>
            </a:r>
            <a:endParaRPr lang="en-US" b="1">
              <a:cs typeface="Arial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116013" y="908050"/>
            <a:ext cx="4464050" cy="2152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cs typeface="Arial" charset="0"/>
              </a:rPr>
              <a:t>Cinsiyet, işlem, doğum tarihi ve taburcu tarihleri gibi temel unsurların ön kontrolü yapılır</a:t>
            </a:r>
          </a:p>
          <a:p>
            <a:pPr>
              <a:spcBef>
                <a:spcPct val="50000"/>
              </a:spcBef>
            </a:pPr>
            <a:r>
              <a:rPr lang="tr-TR" dirty="0">
                <a:cs typeface="Arial" charset="0"/>
              </a:rPr>
              <a:t>Genel olarak demografik verilerde doğruluk kontrolü yapılır ve Server’a işlenmek üzere kayda girmez, kodlayıcı düzeltmesini yapınca </a:t>
            </a:r>
            <a:r>
              <a:rPr lang="tr-TR" dirty="0" err="1">
                <a:cs typeface="Arial" charset="0"/>
              </a:rPr>
              <a:t>kayıda</a:t>
            </a:r>
            <a:r>
              <a:rPr lang="tr-TR" dirty="0">
                <a:cs typeface="Arial" charset="0"/>
              </a:rPr>
              <a:t> alınır.</a:t>
            </a:r>
            <a:endParaRPr lang="en-US" dirty="0">
              <a:cs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300788" y="2205038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cs typeface="Arial" charset="0"/>
              </a:rPr>
              <a:t>İKİNCİ AŞAMA DENETİM</a:t>
            </a:r>
            <a:endParaRPr lang="en-US" b="1">
              <a:cs typeface="Arial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903913" y="2276475"/>
            <a:ext cx="3240087" cy="146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cs typeface="Arial" charset="0"/>
              </a:rPr>
              <a:t>Gruplayıcı – kodlama kuralları dahilinde kodlanmamış verileri gruplayamaz yani bir </a:t>
            </a:r>
            <a:r>
              <a:rPr lang="tr-TR" dirty="0" smtClean="0">
                <a:cs typeface="Arial" charset="0"/>
              </a:rPr>
              <a:t>TİG </a:t>
            </a:r>
            <a:r>
              <a:rPr lang="tr-TR" dirty="0">
                <a:cs typeface="Arial" charset="0"/>
              </a:rPr>
              <a:t>atayamaz. Atanan </a:t>
            </a:r>
            <a:r>
              <a:rPr lang="tr-TR" dirty="0" err="1" smtClean="0">
                <a:cs typeface="Arial" charset="0"/>
              </a:rPr>
              <a:t>TİG’ler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>
                <a:cs typeface="Arial" charset="0"/>
              </a:rPr>
              <a:t>de hata </a:t>
            </a:r>
            <a:r>
              <a:rPr lang="tr-TR" dirty="0" err="1" smtClean="0">
                <a:cs typeface="Arial" charset="0"/>
              </a:rPr>
              <a:t>TİG’leridir</a:t>
            </a:r>
            <a:r>
              <a:rPr lang="tr-TR" dirty="0">
                <a:cs typeface="Arial" charset="0"/>
              </a:rPr>
              <a:t>. </a:t>
            </a:r>
            <a:endParaRPr lang="en-US" dirty="0">
              <a:cs typeface="Arial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827088" y="1484313"/>
            <a:ext cx="3960812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cs typeface="Arial" charset="0"/>
              </a:rPr>
              <a:t>Örn: 	Histerektomi işleminin erkek 	hastaya uygulanmaya 	çalışılması</a:t>
            </a:r>
            <a:endParaRPr lang="en-US">
              <a:cs typeface="Arial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755650" y="1484313"/>
            <a:ext cx="410368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cs typeface="Arial" charset="0"/>
              </a:rPr>
              <a:t>Örn: 	Taburcu tarihinin doğum 	tarihinden önce olması</a:t>
            </a:r>
            <a:endParaRPr lang="en-US">
              <a:cs typeface="Arial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372225" y="3789363"/>
            <a:ext cx="252095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cs typeface="Arial" charset="0"/>
              </a:rPr>
              <a:t>Kodlama kalitesinin yukarı çıkarılması için  çeşitli yazılımlar ile analizler yapılır, çeşitli yönetimsel raporlar hazırlanır.</a:t>
            </a:r>
            <a:endParaRPr lang="en-US">
              <a:cs typeface="Arial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372225" y="3789363"/>
            <a:ext cx="2592388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cs typeface="Arial" charset="0"/>
              </a:rPr>
              <a:t>ÜÇÜNCÜ AŞAMA DENETİM/KALİTE ARTIRIMI</a:t>
            </a:r>
            <a:endParaRPr lang="en-US" b="1">
              <a:cs typeface="Arial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5327650" y="2420938"/>
            <a:ext cx="3816350" cy="160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cs typeface="Arial" charset="0"/>
              </a:rPr>
              <a:t>Örn: 	Ana tanı ile işlem 	uyumsuzluğunu temsil 	eden Hata </a:t>
            </a:r>
            <a:r>
              <a:rPr lang="tr-TR" dirty="0" err="1" smtClean="0">
                <a:cs typeface="Arial" charset="0"/>
              </a:rPr>
              <a:t>TİG’sine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>
                <a:cs typeface="Arial" charset="0"/>
              </a:rPr>
              <a:t>	atama</a:t>
            </a:r>
          </a:p>
          <a:p>
            <a:pPr>
              <a:spcBef>
                <a:spcPct val="50000"/>
              </a:spcBef>
            </a:pPr>
            <a:r>
              <a:rPr lang="tr-TR" dirty="0">
                <a:cs typeface="Arial" charset="0"/>
              </a:rPr>
              <a:t>	</a:t>
            </a:r>
            <a:endParaRPr lang="en-US" dirty="0">
              <a:cs typeface="Arial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547813" y="4437063"/>
            <a:ext cx="4895850" cy="2152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cs typeface="Arial" charset="0"/>
              </a:rPr>
              <a:t>Örnek: Spesifik hastalık kodunu girmekten çok “...diğer” seçeneğinin olduğu kodun kabul edilebilir sınırlardan fazlaca tercih edilmesi.</a:t>
            </a:r>
          </a:p>
          <a:p>
            <a:pPr>
              <a:spcBef>
                <a:spcPct val="50000"/>
              </a:spcBef>
            </a:pPr>
            <a:r>
              <a:rPr lang="tr-TR">
                <a:cs typeface="Arial" charset="0"/>
              </a:rPr>
              <a:t>-  Viral Hepatit, otoimün hepatit, amebik hepatit, alkolik hepatit şeklinde spesifik hepatit kodları varken sıkça kolaya kaçarak “Diğer Hepatit” kodunun kullanılması 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2459038" cy="1268413"/>
          </a:xfrm>
        </p:spPr>
        <p:txBody>
          <a:bodyPr/>
          <a:lstStyle/>
          <a:p>
            <a:pPr eaLnBrk="1" hangingPunct="1"/>
            <a:r>
              <a:rPr lang="tr-TR" sz="4000" smtClean="0"/>
              <a:t>Kodlama Süreci</a:t>
            </a:r>
            <a:endParaRPr lang="en-AU" sz="4000" smtClean="0"/>
          </a:p>
        </p:txBody>
      </p:sp>
      <p:sp useBgFill="1">
        <p:nvSpPr>
          <p:cNvPr id="47108" name="Rectangle 4"/>
          <p:cNvSpPr>
            <a:spLocks noChangeArrowheads="1"/>
          </p:cNvSpPr>
          <p:nvPr/>
        </p:nvSpPr>
        <p:spPr bwMode="auto">
          <a:xfrm>
            <a:off x="250825" y="1628775"/>
            <a:ext cx="6913563" cy="12969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7313" indent="-7938">
              <a:lnSpc>
                <a:spcPct val="80000"/>
              </a:lnSpc>
              <a:spcBef>
                <a:spcPct val="20000"/>
              </a:spcBef>
            </a:pPr>
            <a:r>
              <a:rPr lang="tr-TR" sz="2000" b="1"/>
              <a:t>Örnek:</a:t>
            </a:r>
          </a:p>
          <a:p>
            <a:pPr marL="87313" indent="-7938">
              <a:lnSpc>
                <a:spcPct val="80000"/>
              </a:lnSpc>
              <a:spcBef>
                <a:spcPct val="20000"/>
              </a:spcBef>
            </a:pPr>
            <a:r>
              <a:rPr lang="tr-TR" sz="2000"/>
              <a:t>53 yaşında </a:t>
            </a:r>
            <a:r>
              <a:rPr lang="tr-TR" sz="2000" b="1"/>
              <a:t>kadın</a:t>
            </a:r>
            <a:r>
              <a:rPr lang="tr-TR" sz="2000"/>
              <a:t> hasta, myom tanısıyla yatırılır. Abdominal histerektomi yapılan hastaya ameliyat esnasında appendektomi de uygulanır.</a:t>
            </a:r>
            <a:endParaRPr lang="en-AU" sz="20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755650" y="2852738"/>
            <a:ext cx="24479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7313" indent="-7938" algn="ctr">
              <a:lnSpc>
                <a:spcPct val="80000"/>
              </a:lnSpc>
              <a:spcBef>
                <a:spcPct val="20000"/>
              </a:spcBef>
            </a:pPr>
            <a:r>
              <a:rPr lang="tr-TR" sz="2000" b="1" dirty="0"/>
              <a:t>BUT/SUT= </a:t>
            </a:r>
            <a:r>
              <a:rPr lang="tr-TR" sz="2000" b="1" dirty="0" smtClean="0"/>
              <a:t>Parasal Değer</a:t>
            </a:r>
            <a:endParaRPr lang="en-AU" sz="2000" b="1" i="1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50825" y="3357563"/>
            <a:ext cx="42497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Yatak kodu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620.530 Total </a:t>
            </a:r>
            <a:r>
              <a:rPr lang="tr-TR" sz="2000" dirty="0" err="1"/>
              <a:t>abdominal</a:t>
            </a:r>
            <a:r>
              <a:rPr lang="tr-TR" sz="2000" dirty="0"/>
              <a:t> </a:t>
            </a:r>
            <a:r>
              <a:rPr lang="tr-TR" sz="2000" dirty="0" err="1"/>
              <a:t>histerektomi</a:t>
            </a:r>
            <a:endParaRPr lang="tr-TR" sz="2000" dirty="0"/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610.130 </a:t>
            </a:r>
            <a:r>
              <a:rPr lang="tr-TR" sz="2000" dirty="0" err="1"/>
              <a:t>Appendektomi</a:t>
            </a:r>
            <a:endParaRPr lang="tr-TR" sz="2000" dirty="0"/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IM enjeksiyonlar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IV enjeksiyonlar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Tüm ameliyat öncesi ve sonrası tahliller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Anestezi ek puanları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Görüntüleme işlemleri</a:t>
            </a:r>
            <a:endParaRPr lang="en-AU" sz="2000" dirty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716463" y="3500438"/>
            <a:ext cx="42481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/>
              <a:t>Ana tanı: D25.9 leiomyoma/uterus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/>
              <a:t>Ek tanılar:</a:t>
            </a:r>
          </a:p>
          <a:p>
            <a:pPr marL="1425575" lvl="1" indent="-5334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tr-TR"/>
              <a:t>D50.0 Kronik kanamaya sekonder demir eksikliği anemisi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/>
              <a:t>35653-01 Total abdominal histerektomi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/>
              <a:t>30571-00 Apendisektomi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/>
              <a:t>13706-01Tam kan infüzyonu</a:t>
            </a:r>
          </a:p>
          <a:p>
            <a:pPr marL="169863" indent="-158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000"/>
              <a:t>92514-99 Genel Anestezi</a:t>
            </a:r>
            <a:endParaRPr lang="en-AU" sz="20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716463" y="2708275"/>
            <a:ext cx="42481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7313" indent="-7938" algn="ctr">
              <a:lnSpc>
                <a:spcPct val="80000"/>
              </a:lnSpc>
              <a:spcBef>
                <a:spcPct val="20000"/>
              </a:spcBef>
            </a:pPr>
            <a:r>
              <a:rPr lang="tr-TR" sz="2000" b="1" dirty="0" smtClean="0"/>
              <a:t>TİG:</a:t>
            </a:r>
            <a:endParaRPr lang="tr-TR" sz="2000" b="1" dirty="0"/>
          </a:p>
          <a:p>
            <a:pPr marL="87313" indent="-7938">
              <a:lnSpc>
                <a:spcPct val="80000"/>
              </a:lnSpc>
              <a:spcBef>
                <a:spcPct val="20000"/>
              </a:spcBef>
            </a:pPr>
            <a:r>
              <a:rPr lang="tr-TR" sz="1600" b="1" dirty="0"/>
              <a:t>N04Z: </a:t>
            </a:r>
            <a:r>
              <a:rPr lang="tr-TR" sz="1600" b="1" dirty="0" err="1"/>
              <a:t>Malign</a:t>
            </a:r>
            <a:r>
              <a:rPr lang="tr-TR" sz="1600" b="1" dirty="0"/>
              <a:t> olmayan hastalıklar için </a:t>
            </a:r>
            <a:r>
              <a:rPr lang="tr-TR" sz="1600" b="1" dirty="0" err="1"/>
              <a:t>histerektomi</a:t>
            </a:r>
            <a:r>
              <a:rPr lang="tr-TR" sz="1600" b="1" dirty="0"/>
              <a:t> = </a:t>
            </a:r>
            <a:r>
              <a:rPr lang="tr-TR" sz="1600" b="1" i="1" dirty="0"/>
              <a:t>Bağıl değer</a:t>
            </a:r>
            <a:endParaRPr lang="en-AU" sz="1600" b="1" i="1" dirty="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572000" y="4868863"/>
            <a:ext cx="3960813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 err="1">
                <a:solidFill>
                  <a:srgbClr val="FF3300"/>
                </a:solidFill>
                <a:cs typeface="Arial" charset="0"/>
              </a:rPr>
              <a:t>Apendisektomi</a:t>
            </a:r>
            <a:r>
              <a:rPr lang="tr-TR" b="1" dirty="0">
                <a:solidFill>
                  <a:srgbClr val="FF3300"/>
                </a:solidFill>
                <a:cs typeface="Arial" charset="0"/>
              </a:rPr>
              <a:t> işlemi kodlansa da kodlanmasa da oluşacak </a:t>
            </a:r>
            <a:r>
              <a:rPr lang="tr-TR" b="1" dirty="0" smtClean="0">
                <a:solidFill>
                  <a:srgbClr val="FF3300"/>
                </a:solidFill>
                <a:cs typeface="Arial" charset="0"/>
              </a:rPr>
              <a:t>TİG </a:t>
            </a:r>
            <a:r>
              <a:rPr lang="tr-TR" b="1" dirty="0">
                <a:solidFill>
                  <a:srgbClr val="FF3300"/>
                </a:solidFill>
                <a:cs typeface="Arial" charset="0"/>
              </a:rPr>
              <a:t>aynı kalacaktır.</a:t>
            </a:r>
            <a:endParaRPr lang="en-AU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00375" y="142875"/>
            <a:ext cx="5429250" cy="2505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7938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800" dirty="0"/>
              <a:t>Tüm kodlama süreci doğru kodlamayı ve gerekli kurallar dahilinde sadece doğru olan kayıtları değerlendirir ve yanlışları elimine eder. </a:t>
            </a:r>
          </a:p>
          <a:p>
            <a:pPr marL="87313" indent="-7938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800" dirty="0" smtClean="0"/>
              <a:t>TİG </a:t>
            </a:r>
            <a:r>
              <a:rPr lang="tr-TR" sz="2800" dirty="0"/>
              <a:t>atama sürecinde ana tanı ve ana işlem en önemli rolü oynar.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3000" fill="hold"/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/>
      <p:bldP spid="47110" grpId="0"/>
      <p:bldP spid="47111" grpId="0" build="allAtOnce"/>
      <p:bldP spid="47112" grpId="0"/>
      <p:bldP spid="47113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KLİNİK KODLAMA</a:t>
            </a:r>
            <a:endParaRPr 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TİG sisteminin temel iki ayağından biridir.</a:t>
            </a:r>
          </a:p>
          <a:p>
            <a:r>
              <a:rPr lang="tr-TR" dirty="0" smtClean="0"/>
              <a:t>Bilimsel verinin kökenidir.</a:t>
            </a:r>
          </a:p>
          <a:p>
            <a:pPr lvl="1"/>
            <a:r>
              <a:rPr lang="tr-TR" dirty="0" smtClean="0"/>
              <a:t>Maliyet haricinde tüm epidemiyolojik, istatistik çalışmaya temel oluşturur.</a:t>
            </a:r>
          </a:p>
          <a:p>
            <a:r>
              <a:rPr lang="tr-TR" dirty="0" smtClean="0"/>
              <a:t>Her zaman hastanelerde sorun olmayacağı düşünülen fakat en çok sorun yaşanan kısmıdır.</a:t>
            </a:r>
          </a:p>
          <a:p>
            <a:pPr lvl="1"/>
            <a:r>
              <a:rPr lang="tr-TR" dirty="0" smtClean="0"/>
              <a:t>Hekim uyumu</a:t>
            </a:r>
          </a:p>
          <a:p>
            <a:pPr lvl="1"/>
            <a:r>
              <a:rPr lang="tr-TR" dirty="0" smtClean="0"/>
              <a:t>Kodlamacı kalitesi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KLİNİK KODLAMA</a:t>
            </a:r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önemlidir ve zordur. ~2100 kural başlığı vardır, hatırlanacak kural sayısı ise bunun çok daha fazlasıdır.</a:t>
            </a:r>
          </a:p>
          <a:p>
            <a:r>
              <a:rPr lang="tr-TR" dirty="0" smtClean="0"/>
              <a:t>Teknik bir uygulamadır, bu nedenle tıbbi alt yapı ister.</a:t>
            </a:r>
          </a:p>
          <a:p>
            <a:r>
              <a:rPr lang="tr-TR" dirty="0" smtClean="0"/>
              <a:t>%50 tecrübe işidir. </a:t>
            </a:r>
          </a:p>
          <a:p>
            <a:r>
              <a:rPr lang="tr-TR" dirty="0" smtClean="0"/>
              <a:t>Kodlamacı önüne veri akışı sağlanması gerekir</a:t>
            </a:r>
          </a:p>
          <a:p>
            <a:r>
              <a:rPr lang="tr-TR" dirty="0" smtClean="0"/>
              <a:t>Kodlamacı veri kaynaklarına ulaşabilmelidir.</a:t>
            </a:r>
          </a:p>
          <a:p>
            <a:pPr lvl="1"/>
            <a:r>
              <a:rPr lang="tr-TR" dirty="0" smtClean="0"/>
              <a:t>İnternet hizmetleri</a:t>
            </a:r>
          </a:p>
          <a:p>
            <a:pPr lvl="1"/>
            <a:r>
              <a:rPr lang="tr-TR" dirty="0" smtClean="0"/>
              <a:t>Telefon hizmetleri</a:t>
            </a:r>
          </a:p>
          <a:p>
            <a:pPr lvl="1"/>
            <a:r>
              <a:rPr lang="tr-TR" dirty="0" smtClean="0"/>
              <a:t>Tıp sözlüğü ve </a:t>
            </a:r>
            <a:r>
              <a:rPr lang="tr-TR" dirty="0" err="1" smtClean="0"/>
              <a:t>vademekum</a:t>
            </a:r>
            <a:r>
              <a:rPr lang="tr-TR" dirty="0" smtClean="0"/>
              <a:t> tarzı kaynaklar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KLİNİK KODLAMA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Gereklilikleri</a:t>
            </a:r>
          </a:p>
          <a:p>
            <a:pPr lvl="1"/>
            <a:r>
              <a:rPr lang="tr-TR" dirty="0" smtClean="0"/>
              <a:t>Daimi okuma ister, yaratıcılık ister</a:t>
            </a:r>
          </a:p>
          <a:p>
            <a:pPr lvl="1"/>
            <a:r>
              <a:rPr lang="tr-TR" dirty="0" smtClean="0"/>
              <a:t>Geri bildirim değerlendirmesi</a:t>
            </a:r>
          </a:p>
          <a:p>
            <a:pPr lvl="1"/>
            <a:r>
              <a:rPr lang="tr-TR" dirty="0" smtClean="0"/>
              <a:t>Geriye dönük düzeltme kapasitesi</a:t>
            </a:r>
          </a:p>
          <a:p>
            <a:pPr lvl="1"/>
            <a:r>
              <a:rPr lang="tr-TR" dirty="0" smtClean="0"/>
              <a:t>Tam zamanlı iştir (günde 30+/-5 kodlama)</a:t>
            </a:r>
          </a:p>
          <a:p>
            <a:pPr lvl="1"/>
            <a:r>
              <a:rPr lang="tr-TR" dirty="0" smtClean="0"/>
              <a:t>Birikim ister</a:t>
            </a:r>
          </a:p>
          <a:p>
            <a:pPr lvl="1"/>
            <a:r>
              <a:rPr lang="tr-TR" dirty="0" smtClean="0"/>
              <a:t>TAKIM İŞİDİR!</a:t>
            </a:r>
          </a:p>
          <a:p>
            <a:pPr lvl="1"/>
            <a:r>
              <a:rPr lang="tr-TR" dirty="0" smtClean="0"/>
              <a:t>Hekimlerde </a:t>
            </a:r>
            <a:r>
              <a:rPr lang="tr-TR" dirty="0" err="1" smtClean="0"/>
              <a:t>farkındalık</a:t>
            </a:r>
            <a:r>
              <a:rPr lang="tr-TR" dirty="0" smtClean="0"/>
              <a:t> ve sorumluluk gerektirir.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ÖRNEK - ÖDEME DAĞILIMI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56488"/>
          </a:xfrm>
        </p:spPr>
        <p:txBody>
          <a:bodyPr/>
          <a:lstStyle/>
          <a:p>
            <a:r>
              <a:rPr lang="tr-TR" dirty="0" smtClean="0"/>
              <a:t>H1 Hastanesi TİG Üretimi</a:t>
            </a: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00200"/>
          <a:ext cx="8229601" cy="4038597"/>
        </p:xfrm>
        <a:graphic>
          <a:graphicData uri="http://schemas.openxmlformats.org/drawingml/2006/table">
            <a:tbl>
              <a:tblPr/>
              <a:tblGrid>
                <a:gridCol w="639710"/>
                <a:gridCol w="5450861"/>
                <a:gridCol w="639710"/>
                <a:gridCol w="639710"/>
                <a:gridCol w="859610"/>
              </a:tblGrid>
              <a:tr h="25162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H1 HASTANESİ TİG DÖKÜMÜ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TİG Kodu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TİG Tanımı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Bağıl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Adet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Toplam Bağıl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Q61C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Eritrosit (Kırmızı Kan Hücre) Hastalıkları,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Katastrofik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/Şiddetli KK Bulunmayan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1140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421,8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O60C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Doğum,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Vajinal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Yolla, Tekil, Komplike Olmayan, Diğer Olumsuzlukların Eşlik Etmediği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752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684,32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O01C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Doğum,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Sezeryan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Katastrofik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/Şiddetli KK Bulunmayan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1,98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1128,6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R63Z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Kemoterapi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122,43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***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***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***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***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***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D05Z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Parotis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Bezi Tanı ve Tedavi İşlemleri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X05Z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Yaralanmalar, El, Diğer İşlemler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F13Z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Ampütasyon, Dolaşım Sistemi Nedenli, Üst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Ekstremite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ve Başparmak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3,49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3,49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M60A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Erkek Üreme Organları,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Malinite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Katastrofik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/Şiddetli KK Bulunan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1,67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1,67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M03B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Penis İşlemleri, KK Bulunmayan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B76A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Nöbet,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Katastrofik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/Şiddetli KK Bulunan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07">
                <a:tc gridSpan="2"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9.951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12.450,04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672</TotalTime>
  <Words>871</Words>
  <Application>Microsoft Office PowerPoint</Application>
  <PresentationFormat>On-screen Show (4:3)</PresentationFormat>
  <Paragraphs>269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TEŞHİS İLİŞKİLİ GRUPLAR KLİNİK KODLAMA  VE  ÖDEMEDE TEMEL MANTIK </vt:lpstr>
      <vt:lpstr>İÇERİK</vt:lpstr>
      <vt:lpstr>Slide 3</vt:lpstr>
      <vt:lpstr>Kodlama Süreci</vt:lpstr>
      <vt:lpstr>KLİNİK KODLAMA</vt:lpstr>
      <vt:lpstr>KLİNİK KODLAMA</vt:lpstr>
      <vt:lpstr>KLİNİK KODLAMA</vt:lpstr>
      <vt:lpstr>ÖRNEK - ÖDEME DAĞILIMI</vt:lpstr>
      <vt:lpstr>H1 Hastanesi TİG Üretimi</vt:lpstr>
      <vt:lpstr>H Hastane Grubu</vt:lpstr>
      <vt:lpstr>H Hastane Grubu</vt:lpstr>
      <vt:lpstr>Yatan Hastane Ödemesi</vt:lpstr>
      <vt:lpstr>BBaG – Branş Bazlı Ayaktan Hasta Grupları</vt:lpstr>
      <vt:lpstr>Sonuç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TEŞHİSLE İLİŞKİLİ GRUPLAR</dc:title>
  <dc:creator>ubasara</dc:creator>
  <cp:lastModifiedBy>ubasara</cp:lastModifiedBy>
  <cp:revision>38</cp:revision>
  <dcterms:created xsi:type="dcterms:W3CDTF">2006-08-16T00:00:00Z</dcterms:created>
  <dcterms:modified xsi:type="dcterms:W3CDTF">2010-08-04T12:53:04Z</dcterms:modified>
</cp:coreProperties>
</file>